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3"/>
  </p:notesMasterIdLst>
  <p:handoutMasterIdLst>
    <p:handoutMasterId r:id="rId84"/>
  </p:handoutMasterIdLst>
  <p:sldIdLst>
    <p:sldId id="653" r:id="rId2"/>
    <p:sldId id="257" r:id="rId3"/>
    <p:sldId id="593" r:id="rId4"/>
    <p:sldId id="545" r:id="rId5"/>
    <p:sldId id="595" r:id="rId6"/>
    <p:sldId id="596" r:id="rId7"/>
    <p:sldId id="597" r:id="rId8"/>
    <p:sldId id="598" r:id="rId9"/>
    <p:sldId id="599" r:id="rId10"/>
    <p:sldId id="655" r:id="rId11"/>
    <p:sldId id="656" r:id="rId12"/>
    <p:sldId id="600" r:id="rId13"/>
    <p:sldId id="654" r:id="rId14"/>
    <p:sldId id="546" r:id="rId15"/>
    <p:sldId id="547" r:id="rId16"/>
    <p:sldId id="548" r:id="rId17"/>
    <p:sldId id="549" r:id="rId18"/>
    <p:sldId id="550" r:id="rId19"/>
    <p:sldId id="551" r:id="rId20"/>
    <p:sldId id="552" r:id="rId21"/>
    <p:sldId id="553" r:id="rId22"/>
    <p:sldId id="661" r:id="rId23"/>
    <p:sldId id="659" r:id="rId24"/>
    <p:sldId id="660" r:id="rId25"/>
    <p:sldId id="555" r:id="rId26"/>
    <p:sldId id="556" r:id="rId27"/>
    <p:sldId id="662" r:id="rId28"/>
    <p:sldId id="663" r:id="rId29"/>
    <p:sldId id="664" r:id="rId30"/>
    <p:sldId id="665" r:id="rId31"/>
    <p:sldId id="666" r:id="rId32"/>
    <p:sldId id="667" r:id="rId33"/>
    <p:sldId id="557" r:id="rId34"/>
    <p:sldId id="558" r:id="rId35"/>
    <p:sldId id="559" r:id="rId36"/>
    <p:sldId id="560" r:id="rId37"/>
    <p:sldId id="561" r:id="rId38"/>
    <p:sldId id="562" r:id="rId39"/>
    <p:sldId id="563" r:id="rId40"/>
    <p:sldId id="668" r:id="rId41"/>
    <p:sldId id="564" r:id="rId42"/>
    <p:sldId id="657" r:id="rId43"/>
    <p:sldId id="565" r:id="rId44"/>
    <p:sldId id="566" r:id="rId45"/>
    <p:sldId id="658" r:id="rId46"/>
    <p:sldId id="567" r:id="rId47"/>
    <p:sldId id="568" r:id="rId48"/>
    <p:sldId id="569" r:id="rId49"/>
    <p:sldId id="570" r:id="rId50"/>
    <p:sldId id="571" r:id="rId51"/>
    <p:sldId id="572" r:id="rId52"/>
    <p:sldId id="573" r:id="rId53"/>
    <p:sldId id="574" r:id="rId54"/>
    <p:sldId id="575" r:id="rId55"/>
    <p:sldId id="669" r:id="rId56"/>
    <p:sldId id="670" r:id="rId57"/>
    <p:sldId id="671" r:id="rId58"/>
    <p:sldId id="594" r:id="rId59"/>
    <p:sldId id="576" r:id="rId60"/>
    <p:sldId id="577" r:id="rId61"/>
    <p:sldId id="578" r:id="rId62"/>
    <p:sldId id="579" r:id="rId63"/>
    <p:sldId id="580" r:id="rId64"/>
    <p:sldId id="581" r:id="rId65"/>
    <p:sldId id="582" r:id="rId66"/>
    <p:sldId id="583" r:id="rId67"/>
    <p:sldId id="601" r:id="rId68"/>
    <p:sldId id="602" r:id="rId69"/>
    <p:sldId id="603" r:id="rId70"/>
    <p:sldId id="604" r:id="rId71"/>
    <p:sldId id="584" r:id="rId72"/>
    <p:sldId id="585" r:id="rId73"/>
    <p:sldId id="672" r:id="rId74"/>
    <p:sldId id="586" r:id="rId75"/>
    <p:sldId id="673" r:id="rId76"/>
    <p:sldId id="587" r:id="rId77"/>
    <p:sldId id="588" r:id="rId78"/>
    <p:sldId id="589" r:id="rId79"/>
    <p:sldId id="590" r:id="rId80"/>
    <p:sldId id="591" r:id="rId81"/>
    <p:sldId id="262" r:id="rId8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006600"/>
    <a:srgbClr val="99CCFF"/>
    <a:srgbClr val="FFFF99"/>
    <a:srgbClr val="0D6AB0"/>
    <a:srgbClr val="FF9300"/>
    <a:srgbClr val="CCCCCC"/>
    <a:srgbClr val="80808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94660"/>
  </p:normalViewPr>
  <p:slideViewPr>
    <p:cSldViewPr snapToGrid="0">
      <p:cViewPr varScale="1">
        <p:scale>
          <a:sx n="60" d="100"/>
          <a:sy n="60" d="100"/>
        </p:scale>
        <p:origin x="1428" y="56"/>
      </p:cViewPr>
      <p:guideLst>
        <p:guide orient="horz" pos="2160"/>
        <p:guide pos="3840"/>
        <p:guide pos="2880"/>
      </p:guideLst>
    </p:cSldViewPr>
  </p:slideViewPr>
  <p:notesTextViewPr>
    <p:cViewPr>
      <p:scale>
        <a:sx n="1" d="1"/>
        <a:sy n="1" d="1"/>
      </p:scale>
      <p:origin x="0" y="0"/>
    </p:cViewPr>
  </p:notesTextViewPr>
  <p:notesViewPr>
    <p:cSldViewPr snapToGrid="0">
      <p:cViewPr varScale="1">
        <p:scale>
          <a:sx n="51" d="100"/>
          <a:sy n="51" d="100"/>
        </p:scale>
        <p:origin x="-21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342E97B-D763-4B48-91D1-35D05A2F9D02}" type="doc">
      <dgm:prSet loTypeId="urn:microsoft.com/office/officeart/2005/8/layout/chevron2" loCatId="list" qsTypeId="urn:microsoft.com/office/officeart/2005/8/quickstyle/simple1#1" qsCatId="simple" csTypeId="urn:microsoft.com/office/officeart/2005/8/colors/accent1_2#1" csCatId="accent1" phldr="1"/>
      <dgm:spPr/>
      <dgm:t>
        <a:bodyPr/>
        <a:lstStyle/>
        <a:p>
          <a:endParaRPr lang="zh-CN" altLang="en-US"/>
        </a:p>
      </dgm:t>
    </dgm:pt>
    <dgm:pt modelId="{4209B6D9-4A52-4A73-95E8-DDACFC6A4665}">
      <dgm:prSet phldrT="[文本]" custT="1"/>
      <dgm:spPr>
        <a:solidFill>
          <a:srgbClr val="FF0000"/>
        </a:solidFill>
        <a:scene3d>
          <a:camera prst="orthographicFront"/>
          <a:lightRig rig="threePt" dir="t"/>
        </a:scene3d>
        <a:sp3d>
          <a:bevelT/>
        </a:sp3d>
      </dgm:spPr>
      <dgm:t>
        <a:bodyPr/>
        <a:lstStyle/>
        <a:p>
          <a:r>
            <a:rPr lang="en-US" altLang="zh-CN" sz="3200" b="1" dirty="0" smtClean="0"/>
            <a:t>1</a:t>
          </a:r>
          <a:endParaRPr lang="zh-CN" altLang="en-US" sz="3200" b="1" dirty="0"/>
        </a:p>
      </dgm:t>
    </dgm:pt>
    <dgm:pt modelId="{5E9F74E4-8D66-47E2-AAF3-9D6E7768FBF1}" type="parTrans" cxnId="{15DC5C4F-45E9-460D-B957-F18306E71979}">
      <dgm:prSet/>
      <dgm:spPr/>
      <dgm:t>
        <a:bodyPr/>
        <a:lstStyle/>
        <a:p>
          <a:endParaRPr lang="zh-CN" altLang="en-US"/>
        </a:p>
      </dgm:t>
    </dgm:pt>
    <dgm:pt modelId="{FC9E01D2-F9CD-4EA0-85D1-628D113CE36D}" type="sibTrans" cxnId="{15DC5C4F-45E9-460D-B957-F18306E71979}">
      <dgm:prSet/>
      <dgm:spPr/>
      <dgm:t>
        <a:bodyPr/>
        <a:lstStyle/>
        <a:p>
          <a:endParaRPr lang="zh-CN" altLang="en-US"/>
        </a:p>
      </dgm:t>
    </dgm:pt>
    <dgm:pt modelId="{78827AAE-AB46-4689-9F51-6115669F999D}">
      <dgm:prSet phldrT="[文本]" custT="1"/>
      <dgm:spPr>
        <a:scene3d>
          <a:camera prst="orthographicFront"/>
          <a:lightRig rig="threePt" dir="t"/>
        </a:scene3d>
        <a:sp3d>
          <a:bevelT/>
        </a:sp3d>
      </dgm:spPr>
      <dgm:t>
        <a:bodyPr/>
        <a:lstStyle/>
        <a:p>
          <a:r>
            <a:rPr lang="zh-CN" altLang="en-US" sz="3200" b="1" dirty="0" smtClean="0">
              <a:ea typeface="宋体" panose="02010600030101010101" pitchFamily="2" charset="-122"/>
            </a:rPr>
            <a:t>概述</a:t>
          </a:r>
          <a:endParaRPr lang="zh-CN" altLang="en-US" sz="3200" dirty="0"/>
        </a:p>
      </dgm:t>
    </dgm:pt>
    <dgm:pt modelId="{61B561B7-2CF2-419D-B9E3-44B4E6774016}" type="parTrans" cxnId="{B74E759A-8D21-4AC7-8527-D9D74FD1F619}">
      <dgm:prSet/>
      <dgm:spPr/>
      <dgm:t>
        <a:bodyPr/>
        <a:lstStyle/>
        <a:p>
          <a:endParaRPr lang="zh-CN" altLang="en-US"/>
        </a:p>
      </dgm:t>
    </dgm:pt>
    <dgm:pt modelId="{07CD3950-0F32-432A-A5EF-57A549BA5FB8}" type="sibTrans" cxnId="{B74E759A-8D21-4AC7-8527-D9D74FD1F619}">
      <dgm:prSet/>
      <dgm:spPr/>
      <dgm:t>
        <a:bodyPr/>
        <a:lstStyle/>
        <a:p>
          <a:endParaRPr lang="zh-CN" altLang="en-US"/>
        </a:p>
      </dgm:t>
    </dgm:pt>
    <dgm:pt modelId="{75133BFE-6B0E-4DBB-B4B9-68F66EBE2204}">
      <dgm:prSet phldrT="[文本]" custT="1"/>
      <dgm:spPr>
        <a:solidFill>
          <a:srgbClr val="FF0000"/>
        </a:solidFill>
        <a:scene3d>
          <a:camera prst="orthographicFront"/>
          <a:lightRig rig="threePt" dir="t"/>
        </a:scene3d>
        <a:sp3d>
          <a:bevelT/>
        </a:sp3d>
      </dgm:spPr>
      <dgm:t>
        <a:bodyPr/>
        <a:lstStyle/>
        <a:p>
          <a:r>
            <a:rPr lang="en-US" altLang="zh-CN" sz="3200" b="1" dirty="0" smtClean="0"/>
            <a:t>2</a:t>
          </a:r>
          <a:endParaRPr lang="zh-CN" altLang="en-US" sz="3200" b="1" dirty="0" smtClean="0"/>
        </a:p>
      </dgm:t>
    </dgm:pt>
    <dgm:pt modelId="{66EA9631-B644-4086-80AB-A9AD848F764B}" type="parTrans" cxnId="{4AC318F0-06B9-4233-8E48-B5AC2070BB78}">
      <dgm:prSet/>
      <dgm:spPr/>
      <dgm:t>
        <a:bodyPr/>
        <a:lstStyle/>
        <a:p>
          <a:endParaRPr lang="zh-CN" altLang="en-US"/>
        </a:p>
      </dgm:t>
    </dgm:pt>
    <dgm:pt modelId="{343A4E13-70C6-4471-89F1-05D34DD1D015}" type="sibTrans" cxnId="{4AC318F0-06B9-4233-8E48-B5AC2070BB78}">
      <dgm:prSet/>
      <dgm:spPr/>
      <dgm:t>
        <a:bodyPr/>
        <a:lstStyle/>
        <a:p>
          <a:endParaRPr lang="zh-CN" altLang="en-US"/>
        </a:p>
      </dgm:t>
    </dgm:pt>
    <dgm:pt modelId="{BCC917F5-5D6E-43F9-8DFE-605EB9BA8C51}">
      <dgm:prSet phldrT="[文本]"/>
      <dgm:spPr>
        <a:scene3d>
          <a:camera prst="orthographicFront"/>
          <a:lightRig rig="threePt" dir="t"/>
        </a:scene3d>
        <a:sp3d>
          <a:bevelT/>
        </a:sp3d>
      </dgm:spPr>
      <dgm:t>
        <a:bodyPr/>
        <a:lstStyle/>
        <a:p>
          <a:r>
            <a:rPr kumimoji="1" lang="zh-CN" altLang="en-US" b="1" i="0" dirty="0" smtClean="0">
              <a:latin typeface="宋体" panose="02010600030101010101" pitchFamily="2" charset="-122"/>
              <a:ea typeface="宋体" panose="02010600030101010101" pitchFamily="2" charset="-122"/>
            </a:rPr>
            <a:t>消隐算法 </a:t>
          </a:r>
          <a:endParaRPr lang="zh-CN" altLang="en-US" b="1" i="0" dirty="0">
            <a:latin typeface="宋体" panose="02010600030101010101" pitchFamily="2" charset="-122"/>
            <a:ea typeface="宋体" panose="02010600030101010101" pitchFamily="2" charset="-122"/>
          </a:endParaRPr>
        </a:p>
      </dgm:t>
    </dgm:pt>
    <dgm:pt modelId="{3F4F3ED0-D3DB-4FDF-9239-5E74D6A11E23}" type="parTrans" cxnId="{91CD3387-0379-4D45-8C53-3931111BE3C1}">
      <dgm:prSet/>
      <dgm:spPr/>
      <dgm:t>
        <a:bodyPr/>
        <a:lstStyle/>
        <a:p>
          <a:endParaRPr lang="zh-CN" altLang="en-US"/>
        </a:p>
      </dgm:t>
    </dgm:pt>
    <dgm:pt modelId="{1333E3C7-2983-4543-9287-7DBF8D04EE03}" type="sibTrans" cxnId="{91CD3387-0379-4D45-8C53-3931111BE3C1}">
      <dgm:prSet/>
      <dgm:spPr/>
      <dgm:t>
        <a:bodyPr/>
        <a:lstStyle/>
        <a:p>
          <a:endParaRPr lang="zh-CN" altLang="en-US"/>
        </a:p>
      </dgm:t>
    </dgm:pt>
    <dgm:pt modelId="{01B9DFC2-10AF-413E-A5AA-EBF1514C8013}">
      <dgm:prSet phldrT="[文本]" custT="1"/>
      <dgm:spPr>
        <a:solidFill>
          <a:srgbClr val="FF0000"/>
        </a:solidFill>
        <a:scene3d>
          <a:camera prst="orthographicFront"/>
          <a:lightRig rig="threePt" dir="t"/>
        </a:scene3d>
        <a:sp3d>
          <a:bevelT/>
        </a:sp3d>
      </dgm:spPr>
      <dgm:t>
        <a:bodyPr/>
        <a:lstStyle/>
        <a:p>
          <a:r>
            <a:rPr lang="en-US" altLang="zh-CN" sz="3200" b="1" dirty="0" smtClean="0"/>
            <a:t>3</a:t>
          </a:r>
          <a:endParaRPr lang="zh-CN" altLang="en-US" sz="3200" b="1" dirty="0" smtClean="0"/>
        </a:p>
      </dgm:t>
    </dgm:pt>
    <dgm:pt modelId="{6015DC22-E585-49E0-A4E3-C83297BF2D42}" type="parTrans" cxnId="{CAE5C91B-0EB6-45D2-932D-04D3A9C3A5E9}">
      <dgm:prSet/>
      <dgm:spPr/>
      <dgm:t>
        <a:bodyPr/>
        <a:lstStyle/>
        <a:p>
          <a:endParaRPr lang="zh-CN" altLang="en-US"/>
        </a:p>
      </dgm:t>
    </dgm:pt>
    <dgm:pt modelId="{0339FC50-165C-4671-95D2-C5B298699E3A}" type="sibTrans" cxnId="{CAE5C91B-0EB6-45D2-932D-04D3A9C3A5E9}">
      <dgm:prSet/>
      <dgm:spPr/>
      <dgm:t>
        <a:bodyPr/>
        <a:lstStyle/>
        <a:p>
          <a:endParaRPr lang="zh-CN" altLang="en-US"/>
        </a:p>
      </dgm:t>
    </dgm:pt>
    <dgm:pt modelId="{FB9FF719-AAF7-4618-A0DF-C0DC535E8332}">
      <dgm:prSet phldrT="[文本]"/>
      <dgm:spPr>
        <a:scene3d>
          <a:camera prst="orthographicFront"/>
          <a:lightRig rig="threePt" dir="t"/>
        </a:scene3d>
        <a:sp3d>
          <a:bevelT/>
        </a:sp3d>
      </dgm:spPr>
      <dgm:t>
        <a:bodyPr/>
        <a:lstStyle/>
        <a:p>
          <a:r>
            <a:rPr kumimoji="1" lang="zh-CN" altLang="en-US" b="1" i="0" dirty="0" smtClean="0">
              <a:latin typeface="宋体" panose="02010600030101010101" pitchFamily="2" charset="-122"/>
              <a:ea typeface="宋体" panose="02010600030101010101" pitchFamily="2" charset="-122"/>
            </a:rPr>
            <a:t>颜色模型 </a:t>
          </a:r>
          <a:endParaRPr lang="zh-CN" altLang="en-US" b="1" i="0" dirty="0">
            <a:latin typeface="宋体" panose="02010600030101010101" pitchFamily="2" charset="-122"/>
            <a:ea typeface="宋体" panose="02010600030101010101" pitchFamily="2" charset="-122"/>
          </a:endParaRPr>
        </a:p>
      </dgm:t>
    </dgm:pt>
    <dgm:pt modelId="{6A95DB3D-0CA8-4656-8EAA-5F9142BE2A35}" type="parTrans" cxnId="{9EA4360B-48FE-411A-B381-6B2BFDCFD8D6}">
      <dgm:prSet/>
      <dgm:spPr/>
      <dgm:t>
        <a:bodyPr/>
        <a:lstStyle/>
        <a:p>
          <a:endParaRPr lang="zh-CN" altLang="en-US"/>
        </a:p>
      </dgm:t>
    </dgm:pt>
    <dgm:pt modelId="{50269F87-B0C9-46B5-9860-69274EF72462}" type="sibTrans" cxnId="{9EA4360B-48FE-411A-B381-6B2BFDCFD8D6}">
      <dgm:prSet/>
      <dgm:spPr/>
      <dgm:t>
        <a:bodyPr/>
        <a:lstStyle/>
        <a:p>
          <a:endParaRPr lang="zh-CN" altLang="en-US"/>
        </a:p>
      </dgm:t>
    </dgm:pt>
    <dgm:pt modelId="{5A6A24B7-A893-443F-A2E2-6A67D9E56AE5}">
      <dgm:prSet custT="1"/>
      <dgm:spPr>
        <a:solidFill>
          <a:srgbClr val="FF0000"/>
        </a:solidFill>
        <a:scene3d>
          <a:camera prst="orthographicFront"/>
          <a:lightRig rig="threePt" dir="t"/>
        </a:scene3d>
        <a:sp3d>
          <a:bevelT/>
        </a:sp3d>
      </dgm:spPr>
      <dgm:t>
        <a:bodyPr/>
        <a:lstStyle/>
        <a:p>
          <a:r>
            <a:rPr lang="en-US" altLang="zh-CN" sz="3200" b="1" dirty="0" smtClean="0"/>
            <a:t>4</a:t>
          </a:r>
          <a:endParaRPr lang="zh-CN" altLang="en-US" sz="3200" b="1" dirty="0" smtClean="0"/>
        </a:p>
      </dgm:t>
    </dgm:pt>
    <dgm:pt modelId="{2422DAE9-BA19-47F1-B4A2-ABB6A47618C4}" type="parTrans" cxnId="{257C6D9C-9C1D-45B4-A455-E7A97391CB9F}">
      <dgm:prSet/>
      <dgm:spPr/>
      <dgm:t>
        <a:bodyPr/>
        <a:lstStyle/>
        <a:p>
          <a:endParaRPr lang="zh-CN" altLang="en-US"/>
        </a:p>
      </dgm:t>
    </dgm:pt>
    <dgm:pt modelId="{393982CA-9DF7-4F7C-958D-78C0B751D069}" type="sibTrans" cxnId="{257C6D9C-9C1D-45B4-A455-E7A97391CB9F}">
      <dgm:prSet/>
      <dgm:spPr/>
      <dgm:t>
        <a:bodyPr/>
        <a:lstStyle/>
        <a:p>
          <a:endParaRPr lang="zh-CN" altLang="en-US"/>
        </a:p>
      </dgm:t>
    </dgm:pt>
    <dgm:pt modelId="{130DAB32-480A-4472-9359-314F1A3902FD}">
      <dgm:prSet/>
      <dgm:spPr>
        <a:scene3d>
          <a:camera prst="orthographicFront"/>
          <a:lightRig rig="threePt" dir="t"/>
        </a:scene3d>
        <a:sp3d>
          <a:bevelT/>
        </a:sp3d>
      </dgm:spPr>
      <dgm:t>
        <a:bodyPr/>
        <a:lstStyle/>
        <a:p>
          <a:r>
            <a:rPr kumimoji="1" lang="zh-CN" altLang="en-US" b="1" i="0" smtClean="0">
              <a:latin typeface="宋体" panose="02010600030101010101" pitchFamily="2" charset="-122"/>
              <a:ea typeface="宋体" panose="02010600030101010101" pitchFamily="2" charset="-122"/>
            </a:rPr>
            <a:t>光照模型</a:t>
          </a:r>
          <a:endParaRPr lang="zh-CN" altLang="en-US" b="1" i="0" dirty="0">
            <a:latin typeface="宋体" panose="02010600030101010101" pitchFamily="2" charset="-122"/>
            <a:ea typeface="宋体" panose="02010600030101010101" pitchFamily="2" charset="-122"/>
          </a:endParaRPr>
        </a:p>
      </dgm:t>
    </dgm:pt>
    <dgm:pt modelId="{9D8095F4-3F3A-426F-8C88-85AC18C77464}" type="parTrans" cxnId="{9F3A4E0E-D1E4-4047-990C-5B47A9E8B3FF}">
      <dgm:prSet/>
      <dgm:spPr/>
      <dgm:t>
        <a:bodyPr/>
        <a:lstStyle/>
        <a:p>
          <a:endParaRPr lang="zh-CN" altLang="en-US"/>
        </a:p>
      </dgm:t>
    </dgm:pt>
    <dgm:pt modelId="{ECD65C48-A5A3-4C1E-B152-466ACDE9D67B}" type="sibTrans" cxnId="{9F3A4E0E-D1E4-4047-990C-5B47A9E8B3FF}">
      <dgm:prSet/>
      <dgm:spPr/>
      <dgm:t>
        <a:bodyPr/>
        <a:lstStyle/>
        <a:p>
          <a:endParaRPr lang="zh-CN" altLang="en-US"/>
        </a:p>
      </dgm:t>
    </dgm:pt>
    <dgm:pt modelId="{C95C317D-1527-4D19-A400-132D9BBC44D5}">
      <dgm:prSet custT="1"/>
      <dgm:spPr>
        <a:solidFill>
          <a:srgbClr val="FF0000"/>
        </a:solidFill>
        <a:scene3d>
          <a:camera prst="orthographicFront"/>
          <a:lightRig rig="threePt" dir="t"/>
        </a:scene3d>
        <a:sp3d>
          <a:bevelT/>
        </a:sp3d>
      </dgm:spPr>
      <dgm:t>
        <a:bodyPr/>
        <a:lstStyle/>
        <a:p>
          <a:r>
            <a:rPr lang="en-US" altLang="zh-CN" sz="3200" b="1" dirty="0" smtClean="0"/>
            <a:t>5</a:t>
          </a:r>
          <a:endParaRPr lang="zh-CN" altLang="en-US" sz="3200" b="1" dirty="0" smtClean="0"/>
        </a:p>
      </dgm:t>
    </dgm:pt>
    <dgm:pt modelId="{41BD0BA2-4D6F-4DEC-99F0-12965799F204}" type="parTrans" cxnId="{C4586522-8EBD-4303-B8FF-096024F7DB0F}">
      <dgm:prSet/>
      <dgm:spPr/>
      <dgm:t>
        <a:bodyPr/>
        <a:lstStyle/>
        <a:p>
          <a:endParaRPr lang="zh-CN" altLang="en-US"/>
        </a:p>
      </dgm:t>
    </dgm:pt>
    <dgm:pt modelId="{21904EBD-E6EB-491B-BC20-D2EE819DE6F9}" type="sibTrans" cxnId="{C4586522-8EBD-4303-B8FF-096024F7DB0F}">
      <dgm:prSet/>
      <dgm:spPr/>
      <dgm:t>
        <a:bodyPr/>
        <a:lstStyle/>
        <a:p>
          <a:endParaRPr lang="zh-CN" altLang="en-US"/>
        </a:p>
      </dgm:t>
    </dgm:pt>
    <dgm:pt modelId="{34D820D2-8A50-4C64-948F-76EE5C5295D0}">
      <dgm:prSet/>
      <dgm:spPr/>
      <dgm:t>
        <a:bodyPr/>
        <a:lstStyle/>
        <a:p>
          <a:r>
            <a:rPr kumimoji="1" lang="zh-CN" altLang="en-US" b="1" i="0" dirty="0" smtClean="0">
              <a:latin typeface="宋体" panose="02010600030101010101" pitchFamily="2" charset="-122"/>
              <a:ea typeface="宋体" panose="02010600030101010101" pitchFamily="2" charset="-122"/>
            </a:rPr>
            <a:t>纹理映射技术</a:t>
          </a:r>
          <a:endParaRPr lang="zh-CN" altLang="en-US" b="1" i="0" dirty="0">
            <a:latin typeface="宋体" panose="02010600030101010101" pitchFamily="2" charset="-122"/>
            <a:ea typeface="宋体" panose="02010600030101010101" pitchFamily="2" charset="-122"/>
          </a:endParaRPr>
        </a:p>
      </dgm:t>
    </dgm:pt>
    <dgm:pt modelId="{5E081DD1-2884-4F2B-B588-C396AFC568DD}" type="parTrans" cxnId="{4B229B02-5EA8-4DF1-952B-CDB3AFBBC5B2}">
      <dgm:prSet/>
      <dgm:spPr/>
      <dgm:t>
        <a:bodyPr/>
        <a:lstStyle/>
        <a:p>
          <a:endParaRPr lang="zh-CN" altLang="en-US"/>
        </a:p>
      </dgm:t>
    </dgm:pt>
    <dgm:pt modelId="{732A9022-1E88-40EC-B086-D6F5E3453DBE}" type="sibTrans" cxnId="{4B229B02-5EA8-4DF1-952B-CDB3AFBBC5B2}">
      <dgm:prSet/>
      <dgm:spPr/>
      <dgm:t>
        <a:bodyPr/>
        <a:lstStyle/>
        <a:p>
          <a:endParaRPr lang="zh-CN" altLang="en-US"/>
        </a:p>
      </dgm:t>
    </dgm:pt>
    <dgm:pt modelId="{EF71B74B-DA01-431F-B581-81DB9DC075E2}" type="pres">
      <dgm:prSet presAssocID="{1342E97B-D763-4B48-91D1-35D05A2F9D02}" presName="linearFlow" presStyleCnt="0">
        <dgm:presLayoutVars>
          <dgm:dir/>
          <dgm:animLvl val="lvl"/>
          <dgm:resizeHandles val="exact"/>
        </dgm:presLayoutVars>
      </dgm:prSet>
      <dgm:spPr/>
      <dgm:t>
        <a:bodyPr/>
        <a:lstStyle/>
        <a:p>
          <a:endParaRPr lang="zh-CN" altLang="en-US"/>
        </a:p>
      </dgm:t>
    </dgm:pt>
    <dgm:pt modelId="{BD8D9125-9A38-43FA-9AD5-428E6A60217B}" type="pres">
      <dgm:prSet presAssocID="{4209B6D9-4A52-4A73-95E8-DDACFC6A4665}" presName="composite" presStyleCnt="0"/>
      <dgm:spPr>
        <a:scene3d>
          <a:camera prst="orthographicFront"/>
          <a:lightRig rig="threePt" dir="t"/>
        </a:scene3d>
        <a:sp3d>
          <a:bevelT/>
        </a:sp3d>
      </dgm:spPr>
    </dgm:pt>
    <dgm:pt modelId="{7823F387-FE1A-4F5E-87F5-DCE52153C57E}" type="pres">
      <dgm:prSet presAssocID="{4209B6D9-4A52-4A73-95E8-DDACFC6A4665}" presName="parentText" presStyleLbl="alignNode1" presStyleIdx="0" presStyleCnt="5">
        <dgm:presLayoutVars>
          <dgm:chMax val="1"/>
          <dgm:bulletEnabled val="1"/>
        </dgm:presLayoutVars>
      </dgm:prSet>
      <dgm:spPr/>
      <dgm:t>
        <a:bodyPr/>
        <a:lstStyle/>
        <a:p>
          <a:endParaRPr lang="zh-CN" altLang="en-US"/>
        </a:p>
      </dgm:t>
    </dgm:pt>
    <dgm:pt modelId="{D64727F3-4EAE-4463-894B-B29E688BB34B}" type="pres">
      <dgm:prSet presAssocID="{4209B6D9-4A52-4A73-95E8-DDACFC6A4665}" presName="descendantText" presStyleLbl="alignAcc1" presStyleIdx="0" presStyleCnt="5" custLinFactNeighborX="2236" custLinFactNeighborY="-50625">
        <dgm:presLayoutVars>
          <dgm:bulletEnabled val="1"/>
        </dgm:presLayoutVars>
      </dgm:prSet>
      <dgm:spPr/>
      <dgm:t>
        <a:bodyPr/>
        <a:lstStyle/>
        <a:p>
          <a:endParaRPr lang="zh-CN" altLang="en-US"/>
        </a:p>
      </dgm:t>
    </dgm:pt>
    <dgm:pt modelId="{2F0D94A1-9AF7-420B-8D10-70D942618825}" type="pres">
      <dgm:prSet presAssocID="{FC9E01D2-F9CD-4EA0-85D1-628D113CE36D}" presName="sp" presStyleCnt="0"/>
      <dgm:spPr>
        <a:scene3d>
          <a:camera prst="orthographicFront"/>
          <a:lightRig rig="threePt" dir="t"/>
        </a:scene3d>
        <a:sp3d>
          <a:bevelT/>
        </a:sp3d>
      </dgm:spPr>
    </dgm:pt>
    <dgm:pt modelId="{432B8AF3-53CD-471A-963F-6E0E419BA993}" type="pres">
      <dgm:prSet presAssocID="{75133BFE-6B0E-4DBB-B4B9-68F66EBE2204}" presName="composite" presStyleCnt="0"/>
      <dgm:spPr>
        <a:scene3d>
          <a:camera prst="orthographicFront"/>
          <a:lightRig rig="threePt" dir="t"/>
        </a:scene3d>
        <a:sp3d>
          <a:bevelT/>
        </a:sp3d>
      </dgm:spPr>
    </dgm:pt>
    <dgm:pt modelId="{33B81DAA-3762-403B-B9BA-3E94C8270634}" type="pres">
      <dgm:prSet presAssocID="{75133BFE-6B0E-4DBB-B4B9-68F66EBE2204}" presName="parentText" presStyleLbl="alignNode1" presStyleIdx="1" presStyleCnt="5">
        <dgm:presLayoutVars>
          <dgm:chMax val="1"/>
          <dgm:bulletEnabled val="1"/>
        </dgm:presLayoutVars>
      </dgm:prSet>
      <dgm:spPr/>
      <dgm:t>
        <a:bodyPr/>
        <a:lstStyle/>
        <a:p>
          <a:endParaRPr lang="zh-CN" altLang="en-US"/>
        </a:p>
      </dgm:t>
    </dgm:pt>
    <dgm:pt modelId="{D00A019F-394D-4CDA-9674-4B91093930EB}" type="pres">
      <dgm:prSet presAssocID="{75133BFE-6B0E-4DBB-B4B9-68F66EBE2204}" presName="descendantText" presStyleLbl="alignAcc1" presStyleIdx="1" presStyleCnt="5">
        <dgm:presLayoutVars>
          <dgm:bulletEnabled val="1"/>
        </dgm:presLayoutVars>
      </dgm:prSet>
      <dgm:spPr/>
      <dgm:t>
        <a:bodyPr/>
        <a:lstStyle/>
        <a:p>
          <a:endParaRPr lang="zh-CN" altLang="en-US"/>
        </a:p>
      </dgm:t>
    </dgm:pt>
    <dgm:pt modelId="{4D6A9639-ECAF-45DF-A4C7-F3D44EB3DF0A}" type="pres">
      <dgm:prSet presAssocID="{343A4E13-70C6-4471-89F1-05D34DD1D015}" presName="sp" presStyleCnt="0"/>
      <dgm:spPr>
        <a:scene3d>
          <a:camera prst="orthographicFront"/>
          <a:lightRig rig="threePt" dir="t"/>
        </a:scene3d>
        <a:sp3d>
          <a:bevelT/>
        </a:sp3d>
      </dgm:spPr>
    </dgm:pt>
    <dgm:pt modelId="{7D22FA85-692E-409E-8623-92F04739A33E}" type="pres">
      <dgm:prSet presAssocID="{01B9DFC2-10AF-413E-A5AA-EBF1514C8013}" presName="composite" presStyleCnt="0"/>
      <dgm:spPr>
        <a:scene3d>
          <a:camera prst="orthographicFront"/>
          <a:lightRig rig="threePt" dir="t"/>
        </a:scene3d>
        <a:sp3d>
          <a:bevelT/>
        </a:sp3d>
      </dgm:spPr>
    </dgm:pt>
    <dgm:pt modelId="{EA0BF2DB-9D55-4FB3-B440-CA3D06A93F71}" type="pres">
      <dgm:prSet presAssocID="{01B9DFC2-10AF-413E-A5AA-EBF1514C8013}" presName="parentText" presStyleLbl="alignNode1" presStyleIdx="2" presStyleCnt="5">
        <dgm:presLayoutVars>
          <dgm:chMax val="1"/>
          <dgm:bulletEnabled val="1"/>
        </dgm:presLayoutVars>
      </dgm:prSet>
      <dgm:spPr/>
      <dgm:t>
        <a:bodyPr/>
        <a:lstStyle/>
        <a:p>
          <a:endParaRPr lang="zh-CN" altLang="en-US"/>
        </a:p>
      </dgm:t>
    </dgm:pt>
    <dgm:pt modelId="{414A43B3-C122-4F73-9B5A-FE7021122B46}" type="pres">
      <dgm:prSet presAssocID="{01B9DFC2-10AF-413E-A5AA-EBF1514C8013}" presName="descendantText" presStyleLbl="alignAcc1" presStyleIdx="2" presStyleCnt="5">
        <dgm:presLayoutVars>
          <dgm:bulletEnabled val="1"/>
        </dgm:presLayoutVars>
      </dgm:prSet>
      <dgm:spPr/>
      <dgm:t>
        <a:bodyPr/>
        <a:lstStyle/>
        <a:p>
          <a:endParaRPr lang="zh-CN" altLang="en-US"/>
        </a:p>
      </dgm:t>
    </dgm:pt>
    <dgm:pt modelId="{5472887D-39FB-4135-B3E5-999207F4F548}" type="pres">
      <dgm:prSet presAssocID="{0339FC50-165C-4671-95D2-C5B298699E3A}" presName="sp" presStyleCnt="0"/>
      <dgm:spPr>
        <a:scene3d>
          <a:camera prst="orthographicFront"/>
          <a:lightRig rig="threePt" dir="t"/>
        </a:scene3d>
        <a:sp3d>
          <a:bevelT/>
        </a:sp3d>
      </dgm:spPr>
    </dgm:pt>
    <dgm:pt modelId="{DD6EDEF5-FD2F-4779-930B-E908458F6B6D}" type="pres">
      <dgm:prSet presAssocID="{5A6A24B7-A893-443F-A2E2-6A67D9E56AE5}" presName="composite" presStyleCnt="0"/>
      <dgm:spPr>
        <a:scene3d>
          <a:camera prst="orthographicFront"/>
          <a:lightRig rig="threePt" dir="t"/>
        </a:scene3d>
        <a:sp3d>
          <a:bevelT/>
        </a:sp3d>
      </dgm:spPr>
    </dgm:pt>
    <dgm:pt modelId="{833A12B2-CACD-4711-9840-DD33CF9E5E11}" type="pres">
      <dgm:prSet presAssocID="{5A6A24B7-A893-443F-A2E2-6A67D9E56AE5}" presName="parentText" presStyleLbl="alignNode1" presStyleIdx="3" presStyleCnt="5">
        <dgm:presLayoutVars>
          <dgm:chMax val="1"/>
          <dgm:bulletEnabled val="1"/>
        </dgm:presLayoutVars>
      </dgm:prSet>
      <dgm:spPr/>
      <dgm:t>
        <a:bodyPr/>
        <a:lstStyle/>
        <a:p>
          <a:endParaRPr lang="zh-CN" altLang="en-US"/>
        </a:p>
      </dgm:t>
    </dgm:pt>
    <dgm:pt modelId="{73045727-E4A1-4D0B-9DA4-DC0A11922EBD}" type="pres">
      <dgm:prSet presAssocID="{5A6A24B7-A893-443F-A2E2-6A67D9E56AE5}" presName="descendantText" presStyleLbl="alignAcc1" presStyleIdx="3" presStyleCnt="5">
        <dgm:presLayoutVars>
          <dgm:bulletEnabled val="1"/>
        </dgm:presLayoutVars>
      </dgm:prSet>
      <dgm:spPr/>
      <dgm:t>
        <a:bodyPr/>
        <a:lstStyle/>
        <a:p>
          <a:endParaRPr lang="zh-CN" altLang="en-US"/>
        </a:p>
      </dgm:t>
    </dgm:pt>
    <dgm:pt modelId="{72423EE9-0DF9-43C3-B2D9-AC86C515BDE7}" type="pres">
      <dgm:prSet presAssocID="{393982CA-9DF7-4F7C-958D-78C0B751D069}" presName="sp" presStyleCnt="0"/>
      <dgm:spPr>
        <a:scene3d>
          <a:camera prst="orthographicFront"/>
          <a:lightRig rig="threePt" dir="t"/>
        </a:scene3d>
        <a:sp3d>
          <a:bevelT/>
        </a:sp3d>
      </dgm:spPr>
    </dgm:pt>
    <dgm:pt modelId="{429BF1F9-5E50-4336-92C1-E56713560E5B}" type="pres">
      <dgm:prSet presAssocID="{C95C317D-1527-4D19-A400-132D9BBC44D5}" presName="composite" presStyleCnt="0"/>
      <dgm:spPr/>
    </dgm:pt>
    <dgm:pt modelId="{EE844909-3B3E-4808-BB2C-96ADC17F31D6}" type="pres">
      <dgm:prSet presAssocID="{C95C317D-1527-4D19-A400-132D9BBC44D5}" presName="parentText" presStyleLbl="alignNode1" presStyleIdx="4" presStyleCnt="5">
        <dgm:presLayoutVars>
          <dgm:chMax val="1"/>
          <dgm:bulletEnabled val="1"/>
        </dgm:presLayoutVars>
      </dgm:prSet>
      <dgm:spPr/>
      <dgm:t>
        <a:bodyPr/>
        <a:lstStyle/>
        <a:p>
          <a:endParaRPr lang="zh-CN" altLang="en-US"/>
        </a:p>
      </dgm:t>
    </dgm:pt>
    <dgm:pt modelId="{D9028DEE-3953-45DB-AB3F-6570E1C41D20}" type="pres">
      <dgm:prSet presAssocID="{C95C317D-1527-4D19-A400-132D9BBC44D5}" presName="descendantText" presStyleLbl="alignAcc1" presStyleIdx="4" presStyleCnt="5">
        <dgm:presLayoutVars>
          <dgm:bulletEnabled val="1"/>
        </dgm:presLayoutVars>
      </dgm:prSet>
      <dgm:spPr/>
      <dgm:t>
        <a:bodyPr/>
        <a:lstStyle/>
        <a:p>
          <a:endParaRPr lang="zh-CN" altLang="en-US"/>
        </a:p>
      </dgm:t>
    </dgm:pt>
  </dgm:ptLst>
  <dgm:cxnLst>
    <dgm:cxn modelId="{CAE5C91B-0EB6-45D2-932D-04D3A9C3A5E9}" srcId="{1342E97B-D763-4B48-91D1-35D05A2F9D02}" destId="{01B9DFC2-10AF-413E-A5AA-EBF1514C8013}" srcOrd="2" destOrd="0" parTransId="{6015DC22-E585-49E0-A4E3-C83297BF2D42}" sibTransId="{0339FC50-165C-4671-95D2-C5B298699E3A}"/>
    <dgm:cxn modelId="{68F89101-BA9E-44DB-A5EA-30411FA14297}" type="presOf" srcId="{4209B6D9-4A52-4A73-95E8-DDACFC6A4665}" destId="{7823F387-FE1A-4F5E-87F5-DCE52153C57E}" srcOrd="0" destOrd="0" presId="urn:microsoft.com/office/officeart/2005/8/layout/chevron2"/>
    <dgm:cxn modelId="{E1C10C6C-7C52-4B66-8D54-AC8C3FD6C26D}" type="presOf" srcId="{34D820D2-8A50-4C64-948F-76EE5C5295D0}" destId="{D9028DEE-3953-45DB-AB3F-6570E1C41D20}" srcOrd="0" destOrd="0" presId="urn:microsoft.com/office/officeart/2005/8/layout/chevron2"/>
    <dgm:cxn modelId="{4B229B02-5EA8-4DF1-952B-CDB3AFBBC5B2}" srcId="{C95C317D-1527-4D19-A400-132D9BBC44D5}" destId="{34D820D2-8A50-4C64-948F-76EE5C5295D0}" srcOrd="0" destOrd="0" parTransId="{5E081DD1-2884-4F2B-B588-C396AFC568DD}" sibTransId="{732A9022-1E88-40EC-B086-D6F5E3453DBE}"/>
    <dgm:cxn modelId="{472D6A01-6B1C-45E2-9BA2-08E6B060FD09}" type="presOf" srcId="{C95C317D-1527-4D19-A400-132D9BBC44D5}" destId="{EE844909-3B3E-4808-BB2C-96ADC17F31D6}" srcOrd="0" destOrd="0" presId="urn:microsoft.com/office/officeart/2005/8/layout/chevron2"/>
    <dgm:cxn modelId="{15DC5C4F-45E9-460D-B957-F18306E71979}" srcId="{1342E97B-D763-4B48-91D1-35D05A2F9D02}" destId="{4209B6D9-4A52-4A73-95E8-DDACFC6A4665}" srcOrd="0" destOrd="0" parTransId="{5E9F74E4-8D66-47E2-AAF3-9D6E7768FBF1}" sibTransId="{FC9E01D2-F9CD-4EA0-85D1-628D113CE36D}"/>
    <dgm:cxn modelId="{FBFE6C34-86AE-4E26-BDB4-4CD1F683146D}" type="presOf" srcId="{5A6A24B7-A893-443F-A2E2-6A67D9E56AE5}" destId="{833A12B2-CACD-4711-9840-DD33CF9E5E11}" srcOrd="0" destOrd="0" presId="urn:microsoft.com/office/officeart/2005/8/layout/chevron2"/>
    <dgm:cxn modelId="{1A1BF9DB-B625-47A3-8556-A1DC0E108411}" type="presOf" srcId="{FB9FF719-AAF7-4618-A0DF-C0DC535E8332}" destId="{414A43B3-C122-4F73-9B5A-FE7021122B46}" srcOrd="0" destOrd="0" presId="urn:microsoft.com/office/officeart/2005/8/layout/chevron2"/>
    <dgm:cxn modelId="{257C6D9C-9C1D-45B4-A455-E7A97391CB9F}" srcId="{1342E97B-D763-4B48-91D1-35D05A2F9D02}" destId="{5A6A24B7-A893-443F-A2E2-6A67D9E56AE5}" srcOrd="3" destOrd="0" parTransId="{2422DAE9-BA19-47F1-B4A2-ABB6A47618C4}" sibTransId="{393982CA-9DF7-4F7C-958D-78C0B751D069}"/>
    <dgm:cxn modelId="{038F087E-E5CD-472C-9EDD-CBD6A8AA59EA}" type="presOf" srcId="{78827AAE-AB46-4689-9F51-6115669F999D}" destId="{D64727F3-4EAE-4463-894B-B29E688BB34B}" srcOrd="0" destOrd="0" presId="urn:microsoft.com/office/officeart/2005/8/layout/chevron2"/>
    <dgm:cxn modelId="{B74E759A-8D21-4AC7-8527-D9D74FD1F619}" srcId="{4209B6D9-4A52-4A73-95E8-DDACFC6A4665}" destId="{78827AAE-AB46-4689-9F51-6115669F999D}" srcOrd="0" destOrd="0" parTransId="{61B561B7-2CF2-419D-B9E3-44B4E6774016}" sibTransId="{07CD3950-0F32-432A-A5EF-57A549BA5FB8}"/>
    <dgm:cxn modelId="{A302CAFE-3C3C-440B-B59F-D2B255895770}" type="presOf" srcId="{01B9DFC2-10AF-413E-A5AA-EBF1514C8013}" destId="{EA0BF2DB-9D55-4FB3-B440-CA3D06A93F71}" srcOrd="0" destOrd="0" presId="urn:microsoft.com/office/officeart/2005/8/layout/chevron2"/>
    <dgm:cxn modelId="{551343EE-FDB2-493B-ABE0-08759D3AA6E6}" type="presOf" srcId="{75133BFE-6B0E-4DBB-B4B9-68F66EBE2204}" destId="{33B81DAA-3762-403B-B9BA-3E94C8270634}" srcOrd="0" destOrd="0" presId="urn:microsoft.com/office/officeart/2005/8/layout/chevron2"/>
    <dgm:cxn modelId="{9F3A4E0E-D1E4-4047-990C-5B47A9E8B3FF}" srcId="{5A6A24B7-A893-443F-A2E2-6A67D9E56AE5}" destId="{130DAB32-480A-4472-9359-314F1A3902FD}" srcOrd="0" destOrd="0" parTransId="{9D8095F4-3F3A-426F-8C88-85AC18C77464}" sibTransId="{ECD65C48-A5A3-4C1E-B152-466ACDE9D67B}"/>
    <dgm:cxn modelId="{4AA55FE9-8A0B-4791-968C-5F87EF5742E8}" type="presOf" srcId="{1342E97B-D763-4B48-91D1-35D05A2F9D02}" destId="{EF71B74B-DA01-431F-B581-81DB9DC075E2}" srcOrd="0" destOrd="0" presId="urn:microsoft.com/office/officeart/2005/8/layout/chevron2"/>
    <dgm:cxn modelId="{9EA4360B-48FE-411A-B381-6B2BFDCFD8D6}" srcId="{01B9DFC2-10AF-413E-A5AA-EBF1514C8013}" destId="{FB9FF719-AAF7-4618-A0DF-C0DC535E8332}" srcOrd="0" destOrd="0" parTransId="{6A95DB3D-0CA8-4656-8EAA-5F9142BE2A35}" sibTransId="{50269F87-B0C9-46B5-9860-69274EF72462}"/>
    <dgm:cxn modelId="{8F850201-6AF5-4937-B00B-8D466F1234E8}" type="presOf" srcId="{BCC917F5-5D6E-43F9-8DFE-605EB9BA8C51}" destId="{D00A019F-394D-4CDA-9674-4B91093930EB}" srcOrd="0" destOrd="0" presId="urn:microsoft.com/office/officeart/2005/8/layout/chevron2"/>
    <dgm:cxn modelId="{C4586522-8EBD-4303-B8FF-096024F7DB0F}" srcId="{1342E97B-D763-4B48-91D1-35D05A2F9D02}" destId="{C95C317D-1527-4D19-A400-132D9BBC44D5}" srcOrd="4" destOrd="0" parTransId="{41BD0BA2-4D6F-4DEC-99F0-12965799F204}" sibTransId="{21904EBD-E6EB-491B-BC20-D2EE819DE6F9}"/>
    <dgm:cxn modelId="{4AC318F0-06B9-4233-8E48-B5AC2070BB78}" srcId="{1342E97B-D763-4B48-91D1-35D05A2F9D02}" destId="{75133BFE-6B0E-4DBB-B4B9-68F66EBE2204}" srcOrd="1" destOrd="0" parTransId="{66EA9631-B644-4086-80AB-A9AD848F764B}" sibTransId="{343A4E13-70C6-4471-89F1-05D34DD1D015}"/>
    <dgm:cxn modelId="{91CD3387-0379-4D45-8C53-3931111BE3C1}" srcId="{75133BFE-6B0E-4DBB-B4B9-68F66EBE2204}" destId="{BCC917F5-5D6E-43F9-8DFE-605EB9BA8C51}" srcOrd="0" destOrd="0" parTransId="{3F4F3ED0-D3DB-4FDF-9239-5E74D6A11E23}" sibTransId="{1333E3C7-2983-4543-9287-7DBF8D04EE03}"/>
    <dgm:cxn modelId="{D0725758-918B-41E2-8F89-39F5443A2B5F}" type="presOf" srcId="{130DAB32-480A-4472-9359-314F1A3902FD}" destId="{73045727-E4A1-4D0B-9DA4-DC0A11922EBD}" srcOrd="0" destOrd="0" presId="urn:microsoft.com/office/officeart/2005/8/layout/chevron2"/>
    <dgm:cxn modelId="{A02C5C94-54DD-4CC1-A81B-DF873FFF341F}" type="presParOf" srcId="{EF71B74B-DA01-431F-B581-81DB9DC075E2}" destId="{BD8D9125-9A38-43FA-9AD5-428E6A60217B}" srcOrd="0" destOrd="0" presId="urn:microsoft.com/office/officeart/2005/8/layout/chevron2"/>
    <dgm:cxn modelId="{8110D856-3AB7-4F7F-A5E6-C7AD46147D7E}" type="presParOf" srcId="{BD8D9125-9A38-43FA-9AD5-428E6A60217B}" destId="{7823F387-FE1A-4F5E-87F5-DCE52153C57E}" srcOrd="0" destOrd="0" presId="urn:microsoft.com/office/officeart/2005/8/layout/chevron2"/>
    <dgm:cxn modelId="{35289DB1-F0E6-4901-9604-B3D97EF1BBAA}" type="presParOf" srcId="{BD8D9125-9A38-43FA-9AD5-428E6A60217B}" destId="{D64727F3-4EAE-4463-894B-B29E688BB34B}" srcOrd="1" destOrd="0" presId="urn:microsoft.com/office/officeart/2005/8/layout/chevron2"/>
    <dgm:cxn modelId="{09D70FA4-0F0F-4EC3-A889-A6B353E3A12C}" type="presParOf" srcId="{EF71B74B-DA01-431F-B581-81DB9DC075E2}" destId="{2F0D94A1-9AF7-420B-8D10-70D942618825}" srcOrd="1" destOrd="0" presId="urn:microsoft.com/office/officeart/2005/8/layout/chevron2"/>
    <dgm:cxn modelId="{472E0B43-228B-4944-9D9A-5A35380F7920}" type="presParOf" srcId="{EF71B74B-DA01-431F-B581-81DB9DC075E2}" destId="{432B8AF3-53CD-471A-963F-6E0E419BA993}" srcOrd="2" destOrd="0" presId="urn:microsoft.com/office/officeart/2005/8/layout/chevron2"/>
    <dgm:cxn modelId="{A41FE628-4670-46AA-B729-72A8A837C09B}" type="presParOf" srcId="{432B8AF3-53CD-471A-963F-6E0E419BA993}" destId="{33B81DAA-3762-403B-B9BA-3E94C8270634}" srcOrd="0" destOrd="0" presId="urn:microsoft.com/office/officeart/2005/8/layout/chevron2"/>
    <dgm:cxn modelId="{F52390CF-C605-4EC1-A09E-06C838171628}" type="presParOf" srcId="{432B8AF3-53CD-471A-963F-6E0E419BA993}" destId="{D00A019F-394D-4CDA-9674-4B91093930EB}" srcOrd="1" destOrd="0" presId="urn:microsoft.com/office/officeart/2005/8/layout/chevron2"/>
    <dgm:cxn modelId="{54CB3972-DF4E-4839-A958-4220E66CDDEB}" type="presParOf" srcId="{EF71B74B-DA01-431F-B581-81DB9DC075E2}" destId="{4D6A9639-ECAF-45DF-A4C7-F3D44EB3DF0A}" srcOrd="3" destOrd="0" presId="urn:microsoft.com/office/officeart/2005/8/layout/chevron2"/>
    <dgm:cxn modelId="{584ADD8C-832C-436B-BE78-DDDF62ED4C54}" type="presParOf" srcId="{EF71B74B-DA01-431F-B581-81DB9DC075E2}" destId="{7D22FA85-692E-409E-8623-92F04739A33E}" srcOrd="4" destOrd="0" presId="urn:microsoft.com/office/officeart/2005/8/layout/chevron2"/>
    <dgm:cxn modelId="{9BEC1F8A-A300-4CA8-81A5-DF2D86B7DE00}" type="presParOf" srcId="{7D22FA85-692E-409E-8623-92F04739A33E}" destId="{EA0BF2DB-9D55-4FB3-B440-CA3D06A93F71}" srcOrd="0" destOrd="0" presId="urn:microsoft.com/office/officeart/2005/8/layout/chevron2"/>
    <dgm:cxn modelId="{03B54E71-7E6C-47A7-8C3A-48F4E4B6C97B}" type="presParOf" srcId="{7D22FA85-692E-409E-8623-92F04739A33E}" destId="{414A43B3-C122-4F73-9B5A-FE7021122B46}" srcOrd="1" destOrd="0" presId="urn:microsoft.com/office/officeart/2005/8/layout/chevron2"/>
    <dgm:cxn modelId="{C2FDACE8-64F1-47C6-9272-55F60F67243E}" type="presParOf" srcId="{EF71B74B-DA01-431F-B581-81DB9DC075E2}" destId="{5472887D-39FB-4135-B3E5-999207F4F548}" srcOrd="5" destOrd="0" presId="urn:microsoft.com/office/officeart/2005/8/layout/chevron2"/>
    <dgm:cxn modelId="{B26BAB69-7762-4759-8D0D-1A5AA277BA34}" type="presParOf" srcId="{EF71B74B-DA01-431F-B581-81DB9DC075E2}" destId="{DD6EDEF5-FD2F-4779-930B-E908458F6B6D}" srcOrd="6" destOrd="0" presId="urn:microsoft.com/office/officeart/2005/8/layout/chevron2"/>
    <dgm:cxn modelId="{34AB78D9-0281-40DC-9F1B-9B25B1727876}" type="presParOf" srcId="{DD6EDEF5-FD2F-4779-930B-E908458F6B6D}" destId="{833A12B2-CACD-4711-9840-DD33CF9E5E11}" srcOrd="0" destOrd="0" presId="urn:microsoft.com/office/officeart/2005/8/layout/chevron2"/>
    <dgm:cxn modelId="{E9F59FF6-282B-488A-9580-03A441A98424}" type="presParOf" srcId="{DD6EDEF5-FD2F-4779-930B-E908458F6B6D}" destId="{73045727-E4A1-4D0B-9DA4-DC0A11922EBD}" srcOrd="1" destOrd="0" presId="urn:microsoft.com/office/officeart/2005/8/layout/chevron2"/>
    <dgm:cxn modelId="{22C02C23-98F4-4BD7-8B44-A029A88522C3}" type="presParOf" srcId="{EF71B74B-DA01-431F-B581-81DB9DC075E2}" destId="{72423EE9-0DF9-43C3-B2D9-AC86C515BDE7}" srcOrd="7" destOrd="0" presId="urn:microsoft.com/office/officeart/2005/8/layout/chevron2"/>
    <dgm:cxn modelId="{E1A12342-E941-4094-9E5B-459F2D2BAEF6}" type="presParOf" srcId="{EF71B74B-DA01-431F-B581-81DB9DC075E2}" destId="{429BF1F9-5E50-4336-92C1-E56713560E5B}" srcOrd="8" destOrd="0" presId="urn:microsoft.com/office/officeart/2005/8/layout/chevron2"/>
    <dgm:cxn modelId="{B2B422C6-5C04-4C5C-A41E-FD007986E75E}" type="presParOf" srcId="{429BF1F9-5E50-4336-92C1-E56713560E5B}" destId="{EE844909-3B3E-4808-BB2C-96ADC17F31D6}" srcOrd="0" destOrd="0" presId="urn:microsoft.com/office/officeart/2005/8/layout/chevron2"/>
    <dgm:cxn modelId="{A82A321F-9B2F-45BF-B6D4-69B8FB1214A8}" type="presParOf" srcId="{429BF1F9-5E50-4336-92C1-E56713560E5B}" destId="{D9028DEE-3953-45DB-AB3F-6570E1C41D20}"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42E97B-D763-4B48-91D1-35D05A2F9D02}" type="doc">
      <dgm:prSet loTypeId="urn:microsoft.com/office/officeart/2005/8/layout/chevron2" loCatId="list" qsTypeId="urn:microsoft.com/office/officeart/2005/8/quickstyle/simple1#2" qsCatId="simple" csTypeId="urn:microsoft.com/office/officeart/2005/8/colors/accent1_2#2" csCatId="accent1" phldr="1"/>
      <dgm:spPr/>
      <dgm:t>
        <a:bodyPr/>
        <a:lstStyle/>
        <a:p>
          <a:endParaRPr lang="zh-CN" altLang="en-US"/>
        </a:p>
      </dgm:t>
    </dgm:pt>
    <dgm:pt modelId="{4209B6D9-4A52-4A73-95E8-DDACFC6A4665}">
      <dgm:prSet phldrT="[文本]" custT="1"/>
      <dgm:spPr>
        <a:solidFill>
          <a:srgbClr val="FF0000"/>
        </a:solidFill>
        <a:scene3d>
          <a:camera prst="orthographicFront"/>
          <a:lightRig rig="threePt" dir="t"/>
        </a:scene3d>
        <a:sp3d>
          <a:bevelT/>
        </a:sp3d>
      </dgm:spPr>
      <dgm:t>
        <a:bodyPr/>
        <a:lstStyle/>
        <a:p>
          <a:r>
            <a:rPr lang="en-US" altLang="zh-CN" sz="3200" b="1" dirty="0" smtClean="0"/>
            <a:t>1</a:t>
          </a:r>
          <a:endParaRPr lang="zh-CN" altLang="en-US" sz="3200" b="1" dirty="0"/>
        </a:p>
      </dgm:t>
    </dgm:pt>
    <dgm:pt modelId="{5E9F74E4-8D66-47E2-AAF3-9D6E7768FBF1}" type="parTrans" cxnId="{15DC5C4F-45E9-460D-B957-F18306E71979}">
      <dgm:prSet/>
      <dgm:spPr/>
      <dgm:t>
        <a:bodyPr/>
        <a:lstStyle/>
        <a:p>
          <a:endParaRPr lang="zh-CN" altLang="en-US"/>
        </a:p>
      </dgm:t>
    </dgm:pt>
    <dgm:pt modelId="{FC9E01D2-F9CD-4EA0-85D1-628D113CE36D}" type="sibTrans" cxnId="{15DC5C4F-45E9-460D-B957-F18306E71979}">
      <dgm:prSet/>
      <dgm:spPr/>
      <dgm:t>
        <a:bodyPr/>
        <a:lstStyle/>
        <a:p>
          <a:endParaRPr lang="zh-CN" altLang="en-US"/>
        </a:p>
      </dgm:t>
    </dgm:pt>
    <dgm:pt modelId="{78827AAE-AB46-4689-9F51-6115669F999D}">
      <dgm:prSet phldrT="[文本]" custT="1"/>
      <dgm:spPr>
        <a:scene3d>
          <a:camera prst="orthographicFront"/>
          <a:lightRig rig="threePt" dir="t"/>
        </a:scene3d>
        <a:sp3d>
          <a:bevelT/>
        </a:sp3d>
      </dgm:spPr>
      <dgm:t>
        <a:bodyPr/>
        <a:lstStyle/>
        <a:p>
          <a:r>
            <a:rPr lang="zh-CN" altLang="en-US" sz="3200" b="1" dirty="0" smtClean="0">
              <a:ea typeface="宋体" panose="02010600030101010101" pitchFamily="2" charset="-122"/>
            </a:rPr>
            <a:t>概述</a:t>
          </a:r>
          <a:endParaRPr lang="zh-CN" altLang="en-US" sz="3200" dirty="0"/>
        </a:p>
      </dgm:t>
    </dgm:pt>
    <dgm:pt modelId="{61B561B7-2CF2-419D-B9E3-44B4E6774016}" type="parTrans" cxnId="{B74E759A-8D21-4AC7-8527-D9D74FD1F619}">
      <dgm:prSet/>
      <dgm:spPr/>
      <dgm:t>
        <a:bodyPr/>
        <a:lstStyle/>
        <a:p>
          <a:endParaRPr lang="zh-CN" altLang="en-US"/>
        </a:p>
      </dgm:t>
    </dgm:pt>
    <dgm:pt modelId="{07CD3950-0F32-432A-A5EF-57A549BA5FB8}" type="sibTrans" cxnId="{B74E759A-8D21-4AC7-8527-D9D74FD1F619}">
      <dgm:prSet/>
      <dgm:spPr/>
      <dgm:t>
        <a:bodyPr/>
        <a:lstStyle/>
        <a:p>
          <a:endParaRPr lang="zh-CN" altLang="en-US"/>
        </a:p>
      </dgm:t>
    </dgm:pt>
    <dgm:pt modelId="{75133BFE-6B0E-4DBB-B4B9-68F66EBE2204}">
      <dgm:prSet phldrT="[文本]" custT="1"/>
      <dgm:spPr>
        <a:solidFill>
          <a:srgbClr val="FF0000"/>
        </a:solidFill>
        <a:scene3d>
          <a:camera prst="orthographicFront"/>
          <a:lightRig rig="threePt" dir="t"/>
        </a:scene3d>
        <a:sp3d>
          <a:bevelT/>
        </a:sp3d>
      </dgm:spPr>
      <dgm:t>
        <a:bodyPr/>
        <a:lstStyle/>
        <a:p>
          <a:r>
            <a:rPr lang="en-US" altLang="zh-CN" sz="3200" b="1" dirty="0" smtClean="0"/>
            <a:t>2</a:t>
          </a:r>
          <a:endParaRPr lang="zh-CN" altLang="en-US" sz="3200" b="1" dirty="0" smtClean="0"/>
        </a:p>
      </dgm:t>
    </dgm:pt>
    <dgm:pt modelId="{66EA9631-B644-4086-80AB-A9AD848F764B}" type="parTrans" cxnId="{4AC318F0-06B9-4233-8E48-B5AC2070BB78}">
      <dgm:prSet/>
      <dgm:spPr/>
      <dgm:t>
        <a:bodyPr/>
        <a:lstStyle/>
        <a:p>
          <a:endParaRPr lang="zh-CN" altLang="en-US"/>
        </a:p>
      </dgm:t>
    </dgm:pt>
    <dgm:pt modelId="{343A4E13-70C6-4471-89F1-05D34DD1D015}" type="sibTrans" cxnId="{4AC318F0-06B9-4233-8E48-B5AC2070BB78}">
      <dgm:prSet/>
      <dgm:spPr/>
      <dgm:t>
        <a:bodyPr/>
        <a:lstStyle/>
        <a:p>
          <a:endParaRPr lang="zh-CN" altLang="en-US"/>
        </a:p>
      </dgm:t>
    </dgm:pt>
    <dgm:pt modelId="{BCC917F5-5D6E-43F9-8DFE-605EB9BA8C51}">
      <dgm:prSet phldrT="[文本]"/>
      <dgm:spPr>
        <a:scene3d>
          <a:camera prst="orthographicFront"/>
          <a:lightRig rig="threePt" dir="t"/>
        </a:scene3d>
        <a:sp3d>
          <a:bevelT/>
        </a:sp3d>
      </dgm:spPr>
      <dgm:t>
        <a:bodyPr/>
        <a:lstStyle/>
        <a:p>
          <a:r>
            <a:rPr kumimoji="1" lang="zh-CN" altLang="en-US" b="1" i="0" dirty="0" smtClean="0">
              <a:latin typeface="宋体" panose="02010600030101010101" pitchFamily="2" charset="-122"/>
              <a:ea typeface="宋体" panose="02010600030101010101" pitchFamily="2" charset="-122"/>
            </a:rPr>
            <a:t>消隐算法 </a:t>
          </a:r>
          <a:endParaRPr lang="zh-CN" altLang="en-US" b="1" i="0" dirty="0">
            <a:latin typeface="宋体" panose="02010600030101010101" pitchFamily="2" charset="-122"/>
            <a:ea typeface="宋体" panose="02010600030101010101" pitchFamily="2" charset="-122"/>
          </a:endParaRPr>
        </a:p>
      </dgm:t>
    </dgm:pt>
    <dgm:pt modelId="{3F4F3ED0-D3DB-4FDF-9239-5E74D6A11E23}" type="parTrans" cxnId="{91CD3387-0379-4D45-8C53-3931111BE3C1}">
      <dgm:prSet/>
      <dgm:spPr/>
      <dgm:t>
        <a:bodyPr/>
        <a:lstStyle/>
        <a:p>
          <a:endParaRPr lang="zh-CN" altLang="en-US"/>
        </a:p>
      </dgm:t>
    </dgm:pt>
    <dgm:pt modelId="{1333E3C7-2983-4543-9287-7DBF8D04EE03}" type="sibTrans" cxnId="{91CD3387-0379-4D45-8C53-3931111BE3C1}">
      <dgm:prSet/>
      <dgm:spPr/>
      <dgm:t>
        <a:bodyPr/>
        <a:lstStyle/>
        <a:p>
          <a:endParaRPr lang="zh-CN" altLang="en-US"/>
        </a:p>
      </dgm:t>
    </dgm:pt>
    <dgm:pt modelId="{01B9DFC2-10AF-413E-A5AA-EBF1514C8013}">
      <dgm:prSet phldrT="[文本]" custT="1"/>
      <dgm:spPr>
        <a:solidFill>
          <a:srgbClr val="FF0000"/>
        </a:solidFill>
        <a:scene3d>
          <a:camera prst="orthographicFront"/>
          <a:lightRig rig="threePt" dir="t"/>
        </a:scene3d>
        <a:sp3d>
          <a:bevelT/>
        </a:sp3d>
      </dgm:spPr>
      <dgm:t>
        <a:bodyPr/>
        <a:lstStyle/>
        <a:p>
          <a:r>
            <a:rPr lang="en-US" altLang="zh-CN" sz="3200" b="1" dirty="0" smtClean="0"/>
            <a:t>3</a:t>
          </a:r>
          <a:endParaRPr lang="zh-CN" altLang="en-US" sz="3200" b="1" dirty="0" smtClean="0"/>
        </a:p>
      </dgm:t>
    </dgm:pt>
    <dgm:pt modelId="{6015DC22-E585-49E0-A4E3-C83297BF2D42}" type="parTrans" cxnId="{CAE5C91B-0EB6-45D2-932D-04D3A9C3A5E9}">
      <dgm:prSet/>
      <dgm:spPr/>
      <dgm:t>
        <a:bodyPr/>
        <a:lstStyle/>
        <a:p>
          <a:endParaRPr lang="zh-CN" altLang="en-US"/>
        </a:p>
      </dgm:t>
    </dgm:pt>
    <dgm:pt modelId="{0339FC50-165C-4671-95D2-C5B298699E3A}" type="sibTrans" cxnId="{CAE5C91B-0EB6-45D2-932D-04D3A9C3A5E9}">
      <dgm:prSet/>
      <dgm:spPr/>
      <dgm:t>
        <a:bodyPr/>
        <a:lstStyle/>
        <a:p>
          <a:endParaRPr lang="zh-CN" altLang="en-US"/>
        </a:p>
      </dgm:t>
    </dgm:pt>
    <dgm:pt modelId="{FB9FF719-AAF7-4618-A0DF-C0DC535E8332}">
      <dgm:prSet phldrT="[文本]"/>
      <dgm:spPr>
        <a:scene3d>
          <a:camera prst="orthographicFront"/>
          <a:lightRig rig="threePt" dir="t"/>
        </a:scene3d>
        <a:sp3d>
          <a:bevelT/>
        </a:sp3d>
      </dgm:spPr>
      <dgm:t>
        <a:bodyPr/>
        <a:lstStyle/>
        <a:p>
          <a:r>
            <a:rPr kumimoji="1" lang="zh-CN" altLang="en-US" b="1" i="0" dirty="0" smtClean="0">
              <a:latin typeface="宋体" panose="02010600030101010101" pitchFamily="2" charset="-122"/>
              <a:ea typeface="宋体" panose="02010600030101010101" pitchFamily="2" charset="-122"/>
            </a:rPr>
            <a:t>颜色模型 </a:t>
          </a:r>
          <a:endParaRPr lang="zh-CN" altLang="en-US" b="1" i="0" dirty="0">
            <a:latin typeface="宋体" panose="02010600030101010101" pitchFamily="2" charset="-122"/>
            <a:ea typeface="宋体" panose="02010600030101010101" pitchFamily="2" charset="-122"/>
          </a:endParaRPr>
        </a:p>
      </dgm:t>
    </dgm:pt>
    <dgm:pt modelId="{6A95DB3D-0CA8-4656-8EAA-5F9142BE2A35}" type="parTrans" cxnId="{9EA4360B-48FE-411A-B381-6B2BFDCFD8D6}">
      <dgm:prSet/>
      <dgm:spPr/>
      <dgm:t>
        <a:bodyPr/>
        <a:lstStyle/>
        <a:p>
          <a:endParaRPr lang="zh-CN" altLang="en-US"/>
        </a:p>
      </dgm:t>
    </dgm:pt>
    <dgm:pt modelId="{50269F87-B0C9-46B5-9860-69274EF72462}" type="sibTrans" cxnId="{9EA4360B-48FE-411A-B381-6B2BFDCFD8D6}">
      <dgm:prSet/>
      <dgm:spPr/>
      <dgm:t>
        <a:bodyPr/>
        <a:lstStyle/>
        <a:p>
          <a:endParaRPr lang="zh-CN" altLang="en-US"/>
        </a:p>
      </dgm:t>
    </dgm:pt>
    <dgm:pt modelId="{5A6A24B7-A893-443F-A2E2-6A67D9E56AE5}">
      <dgm:prSet custT="1"/>
      <dgm:spPr>
        <a:solidFill>
          <a:srgbClr val="FF0000"/>
        </a:solidFill>
        <a:scene3d>
          <a:camera prst="orthographicFront"/>
          <a:lightRig rig="threePt" dir="t"/>
        </a:scene3d>
        <a:sp3d>
          <a:bevelT/>
        </a:sp3d>
      </dgm:spPr>
      <dgm:t>
        <a:bodyPr/>
        <a:lstStyle/>
        <a:p>
          <a:r>
            <a:rPr lang="en-US" altLang="zh-CN" sz="3200" b="1" dirty="0" smtClean="0"/>
            <a:t>4</a:t>
          </a:r>
          <a:endParaRPr lang="zh-CN" altLang="en-US" sz="3200" b="1" dirty="0" smtClean="0"/>
        </a:p>
      </dgm:t>
    </dgm:pt>
    <dgm:pt modelId="{2422DAE9-BA19-47F1-B4A2-ABB6A47618C4}" type="parTrans" cxnId="{257C6D9C-9C1D-45B4-A455-E7A97391CB9F}">
      <dgm:prSet/>
      <dgm:spPr/>
      <dgm:t>
        <a:bodyPr/>
        <a:lstStyle/>
        <a:p>
          <a:endParaRPr lang="zh-CN" altLang="en-US"/>
        </a:p>
      </dgm:t>
    </dgm:pt>
    <dgm:pt modelId="{393982CA-9DF7-4F7C-958D-78C0B751D069}" type="sibTrans" cxnId="{257C6D9C-9C1D-45B4-A455-E7A97391CB9F}">
      <dgm:prSet/>
      <dgm:spPr/>
      <dgm:t>
        <a:bodyPr/>
        <a:lstStyle/>
        <a:p>
          <a:endParaRPr lang="zh-CN" altLang="en-US"/>
        </a:p>
      </dgm:t>
    </dgm:pt>
    <dgm:pt modelId="{130DAB32-480A-4472-9359-314F1A3902FD}">
      <dgm:prSet/>
      <dgm:spPr>
        <a:scene3d>
          <a:camera prst="orthographicFront"/>
          <a:lightRig rig="threePt" dir="t"/>
        </a:scene3d>
        <a:sp3d>
          <a:bevelT/>
        </a:sp3d>
      </dgm:spPr>
      <dgm:t>
        <a:bodyPr/>
        <a:lstStyle/>
        <a:p>
          <a:r>
            <a:rPr kumimoji="1" lang="zh-CN" altLang="en-US" b="1" i="0" smtClean="0">
              <a:latin typeface="宋体" panose="02010600030101010101" pitchFamily="2" charset="-122"/>
              <a:ea typeface="宋体" panose="02010600030101010101" pitchFamily="2" charset="-122"/>
            </a:rPr>
            <a:t>光照模型</a:t>
          </a:r>
          <a:endParaRPr lang="zh-CN" altLang="en-US" b="1" i="0" dirty="0">
            <a:latin typeface="宋体" panose="02010600030101010101" pitchFamily="2" charset="-122"/>
            <a:ea typeface="宋体" panose="02010600030101010101" pitchFamily="2" charset="-122"/>
          </a:endParaRPr>
        </a:p>
      </dgm:t>
    </dgm:pt>
    <dgm:pt modelId="{9D8095F4-3F3A-426F-8C88-85AC18C77464}" type="parTrans" cxnId="{9F3A4E0E-D1E4-4047-990C-5B47A9E8B3FF}">
      <dgm:prSet/>
      <dgm:spPr/>
      <dgm:t>
        <a:bodyPr/>
        <a:lstStyle/>
        <a:p>
          <a:endParaRPr lang="zh-CN" altLang="en-US"/>
        </a:p>
      </dgm:t>
    </dgm:pt>
    <dgm:pt modelId="{ECD65C48-A5A3-4C1E-B152-466ACDE9D67B}" type="sibTrans" cxnId="{9F3A4E0E-D1E4-4047-990C-5B47A9E8B3FF}">
      <dgm:prSet/>
      <dgm:spPr/>
      <dgm:t>
        <a:bodyPr/>
        <a:lstStyle/>
        <a:p>
          <a:endParaRPr lang="zh-CN" altLang="en-US"/>
        </a:p>
      </dgm:t>
    </dgm:pt>
    <dgm:pt modelId="{C95C317D-1527-4D19-A400-132D9BBC44D5}">
      <dgm:prSet custT="1"/>
      <dgm:spPr>
        <a:solidFill>
          <a:srgbClr val="FF0000"/>
        </a:solidFill>
        <a:scene3d>
          <a:camera prst="orthographicFront"/>
          <a:lightRig rig="threePt" dir="t"/>
        </a:scene3d>
        <a:sp3d>
          <a:bevelT/>
        </a:sp3d>
      </dgm:spPr>
      <dgm:t>
        <a:bodyPr/>
        <a:lstStyle/>
        <a:p>
          <a:r>
            <a:rPr lang="en-US" altLang="zh-CN" sz="3200" b="0" dirty="0" smtClean="0"/>
            <a:t>5</a:t>
          </a:r>
          <a:endParaRPr lang="zh-CN" altLang="en-US" sz="3200" b="0" dirty="0" smtClean="0"/>
        </a:p>
      </dgm:t>
    </dgm:pt>
    <dgm:pt modelId="{41BD0BA2-4D6F-4DEC-99F0-12965799F204}" type="parTrans" cxnId="{C4586522-8EBD-4303-B8FF-096024F7DB0F}">
      <dgm:prSet/>
      <dgm:spPr/>
      <dgm:t>
        <a:bodyPr/>
        <a:lstStyle/>
        <a:p>
          <a:endParaRPr lang="zh-CN" altLang="en-US"/>
        </a:p>
      </dgm:t>
    </dgm:pt>
    <dgm:pt modelId="{21904EBD-E6EB-491B-BC20-D2EE819DE6F9}" type="sibTrans" cxnId="{C4586522-8EBD-4303-B8FF-096024F7DB0F}">
      <dgm:prSet/>
      <dgm:spPr/>
      <dgm:t>
        <a:bodyPr/>
        <a:lstStyle/>
        <a:p>
          <a:endParaRPr lang="zh-CN" altLang="en-US"/>
        </a:p>
      </dgm:t>
    </dgm:pt>
    <dgm:pt modelId="{34D820D2-8A50-4C64-948F-76EE5C5295D0}">
      <dgm:prSet/>
      <dgm:spPr/>
      <dgm:t>
        <a:bodyPr/>
        <a:lstStyle/>
        <a:p>
          <a:r>
            <a:rPr kumimoji="1" lang="zh-CN" altLang="en-US" b="1" i="0" dirty="0" smtClean="0">
              <a:latin typeface="宋体" panose="02010600030101010101" pitchFamily="2" charset="-122"/>
              <a:ea typeface="宋体" panose="02010600030101010101" pitchFamily="2" charset="-122"/>
            </a:rPr>
            <a:t>纹理映射技术</a:t>
          </a:r>
          <a:endParaRPr lang="zh-CN" altLang="en-US" b="1" i="0" dirty="0">
            <a:latin typeface="宋体" panose="02010600030101010101" pitchFamily="2" charset="-122"/>
            <a:ea typeface="宋体" panose="02010600030101010101" pitchFamily="2" charset="-122"/>
          </a:endParaRPr>
        </a:p>
      </dgm:t>
    </dgm:pt>
    <dgm:pt modelId="{5E081DD1-2884-4F2B-B588-C396AFC568DD}" type="parTrans" cxnId="{4B229B02-5EA8-4DF1-952B-CDB3AFBBC5B2}">
      <dgm:prSet/>
      <dgm:spPr/>
      <dgm:t>
        <a:bodyPr/>
        <a:lstStyle/>
        <a:p>
          <a:endParaRPr lang="zh-CN" altLang="en-US"/>
        </a:p>
      </dgm:t>
    </dgm:pt>
    <dgm:pt modelId="{732A9022-1E88-40EC-B086-D6F5E3453DBE}" type="sibTrans" cxnId="{4B229B02-5EA8-4DF1-952B-CDB3AFBBC5B2}">
      <dgm:prSet/>
      <dgm:spPr/>
      <dgm:t>
        <a:bodyPr/>
        <a:lstStyle/>
        <a:p>
          <a:endParaRPr lang="zh-CN" altLang="en-US"/>
        </a:p>
      </dgm:t>
    </dgm:pt>
    <dgm:pt modelId="{EF71B74B-DA01-431F-B581-81DB9DC075E2}" type="pres">
      <dgm:prSet presAssocID="{1342E97B-D763-4B48-91D1-35D05A2F9D02}" presName="linearFlow" presStyleCnt="0">
        <dgm:presLayoutVars>
          <dgm:dir/>
          <dgm:animLvl val="lvl"/>
          <dgm:resizeHandles val="exact"/>
        </dgm:presLayoutVars>
      </dgm:prSet>
      <dgm:spPr/>
      <dgm:t>
        <a:bodyPr/>
        <a:lstStyle/>
        <a:p>
          <a:endParaRPr lang="zh-CN" altLang="en-US"/>
        </a:p>
      </dgm:t>
    </dgm:pt>
    <dgm:pt modelId="{BD8D9125-9A38-43FA-9AD5-428E6A60217B}" type="pres">
      <dgm:prSet presAssocID="{4209B6D9-4A52-4A73-95E8-DDACFC6A4665}" presName="composite" presStyleCnt="0"/>
      <dgm:spPr>
        <a:scene3d>
          <a:camera prst="orthographicFront"/>
          <a:lightRig rig="threePt" dir="t"/>
        </a:scene3d>
        <a:sp3d>
          <a:bevelT/>
        </a:sp3d>
      </dgm:spPr>
    </dgm:pt>
    <dgm:pt modelId="{7823F387-FE1A-4F5E-87F5-DCE52153C57E}" type="pres">
      <dgm:prSet presAssocID="{4209B6D9-4A52-4A73-95E8-DDACFC6A4665}" presName="parentText" presStyleLbl="alignNode1" presStyleIdx="0" presStyleCnt="5">
        <dgm:presLayoutVars>
          <dgm:chMax val="1"/>
          <dgm:bulletEnabled val="1"/>
        </dgm:presLayoutVars>
      </dgm:prSet>
      <dgm:spPr/>
      <dgm:t>
        <a:bodyPr/>
        <a:lstStyle/>
        <a:p>
          <a:endParaRPr lang="zh-CN" altLang="en-US"/>
        </a:p>
      </dgm:t>
    </dgm:pt>
    <dgm:pt modelId="{D64727F3-4EAE-4463-894B-B29E688BB34B}" type="pres">
      <dgm:prSet presAssocID="{4209B6D9-4A52-4A73-95E8-DDACFC6A4665}" presName="descendantText" presStyleLbl="alignAcc1" presStyleIdx="0" presStyleCnt="5" custLinFactNeighborX="2236" custLinFactNeighborY="-50625">
        <dgm:presLayoutVars>
          <dgm:bulletEnabled val="1"/>
        </dgm:presLayoutVars>
      </dgm:prSet>
      <dgm:spPr/>
      <dgm:t>
        <a:bodyPr/>
        <a:lstStyle/>
        <a:p>
          <a:endParaRPr lang="zh-CN" altLang="en-US"/>
        </a:p>
      </dgm:t>
    </dgm:pt>
    <dgm:pt modelId="{2F0D94A1-9AF7-420B-8D10-70D942618825}" type="pres">
      <dgm:prSet presAssocID="{FC9E01D2-F9CD-4EA0-85D1-628D113CE36D}" presName="sp" presStyleCnt="0"/>
      <dgm:spPr>
        <a:scene3d>
          <a:camera prst="orthographicFront"/>
          <a:lightRig rig="threePt" dir="t"/>
        </a:scene3d>
        <a:sp3d>
          <a:bevelT/>
        </a:sp3d>
      </dgm:spPr>
    </dgm:pt>
    <dgm:pt modelId="{432B8AF3-53CD-471A-963F-6E0E419BA993}" type="pres">
      <dgm:prSet presAssocID="{75133BFE-6B0E-4DBB-B4B9-68F66EBE2204}" presName="composite" presStyleCnt="0"/>
      <dgm:spPr>
        <a:scene3d>
          <a:camera prst="orthographicFront"/>
          <a:lightRig rig="threePt" dir="t"/>
        </a:scene3d>
        <a:sp3d>
          <a:bevelT/>
        </a:sp3d>
      </dgm:spPr>
    </dgm:pt>
    <dgm:pt modelId="{33B81DAA-3762-403B-B9BA-3E94C8270634}" type="pres">
      <dgm:prSet presAssocID="{75133BFE-6B0E-4DBB-B4B9-68F66EBE2204}" presName="parentText" presStyleLbl="alignNode1" presStyleIdx="1" presStyleCnt="5">
        <dgm:presLayoutVars>
          <dgm:chMax val="1"/>
          <dgm:bulletEnabled val="1"/>
        </dgm:presLayoutVars>
      </dgm:prSet>
      <dgm:spPr/>
      <dgm:t>
        <a:bodyPr/>
        <a:lstStyle/>
        <a:p>
          <a:endParaRPr lang="zh-CN" altLang="en-US"/>
        </a:p>
      </dgm:t>
    </dgm:pt>
    <dgm:pt modelId="{D00A019F-394D-4CDA-9674-4B91093930EB}" type="pres">
      <dgm:prSet presAssocID="{75133BFE-6B0E-4DBB-B4B9-68F66EBE2204}" presName="descendantText" presStyleLbl="alignAcc1" presStyleIdx="1" presStyleCnt="5">
        <dgm:presLayoutVars>
          <dgm:bulletEnabled val="1"/>
        </dgm:presLayoutVars>
      </dgm:prSet>
      <dgm:spPr/>
      <dgm:t>
        <a:bodyPr/>
        <a:lstStyle/>
        <a:p>
          <a:endParaRPr lang="zh-CN" altLang="en-US"/>
        </a:p>
      </dgm:t>
    </dgm:pt>
    <dgm:pt modelId="{4D6A9639-ECAF-45DF-A4C7-F3D44EB3DF0A}" type="pres">
      <dgm:prSet presAssocID="{343A4E13-70C6-4471-89F1-05D34DD1D015}" presName="sp" presStyleCnt="0"/>
      <dgm:spPr>
        <a:scene3d>
          <a:camera prst="orthographicFront"/>
          <a:lightRig rig="threePt" dir="t"/>
        </a:scene3d>
        <a:sp3d>
          <a:bevelT/>
        </a:sp3d>
      </dgm:spPr>
    </dgm:pt>
    <dgm:pt modelId="{7D22FA85-692E-409E-8623-92F04739A33E}" type="pres">
      <dgm:prSet presAssocID="{01B9DFC2-10AF-413E-A5AA-EBF1514C8013}" presName="composite" presStyleCnt="0"/>
      <dgm:spPr>
        <a:scene3d>
          <a:camera prst="orthographicFront"/>
          <a:lightRig rig="threePt" dir="t"/>
        </a:scene3d>
        <a:sp3d>
          <a:bevelT/>
        </a:sp3d>
      </dgm:spPr>
    </dgm:pt>
    <dgm:pt modelId="{EA0BF2DB-9D55-4FB3-B440-CA3D06A93F71}" type="pres">
      <dgm:prSet presAssocID="{01B9DFC2-10AF-413E-A5AA-EBF1514C8013}" presName="parentText" presStyleLbl="alignNode1" presStyleIdx="2" presStyleCnt="5">
        <dgm:presLayoutVars>
          <dgm:chMax val="1"/>
          <dgm:bulletEnabled val="1"/>
        </dgm:presLayoutVars>
      </dgm:prSet>
      <dgm:spPr/>
      <dgm:t>
        <a:bodyPr/>
        <a:lstStyle/>
        <a:p>
          <a:endParaRPr lang="zh-CN" altLang="en-US"/>
        </a:p>
      </dgm:t>
    </dgm:pt>
    <dgm:pt modelId="{414A43B3-C122-4F73-9B5A-FE7021122B46}" type="pres">
      <dgm:prSet presAssocID="{01B9DFC2-10AF-413E-A5AA-EBF1514C8013}" presName="descendantText" presStyleLbl="alignAcc1" presStyleIdx="2" presStyleCnt="5">
        <dgm:presLayoutVars>
          <dgm:bulletEnabled val="1"/>
        </dgm:presLayoutVars>
      </dgm:prSet>
      <dgm:spPr/>
      <dgm:t>
        <a:bodyPr/>
        <a:lstStyle/>
        <a:p>
          <a:endParaRPr lang="zh-CN" altLang="en-US"/>
        </a:p>
      </dgm:t>
    </dgm:pt>
    <dgm:pt modelId="{5472887D-39FB-4135-B3E5-999207F4F548}" type="pres">
      <dgm:prSet presAssocID="{0339FC50-165C-4671-95D2-C5B298699E3A}" presName="sp" presStyleCnt="0"/>
      <dgm:spPr>
        <a:scene3d>
          <a:camera prst="orthographicFront"/>
          <a:lightRig rig="threePt" dir="t"/>
        </a:scene3d>
        <a:sp3d>
          <a:bevelT/>
        </a:sp3d>
      </dgm:spPr>
    </dgm:pt>
    <dgm:pt modelId="{DD6EDEF5-FD2F-4779-930B-E908458F6B6D}" type="pres">
      <dgm:prSet presAssocID="{5A6A24B7-A893-443F-A2E2-6A67D9E56AE5}" presName="composite" presStyleCnt="0"/>
      <dgm:spPr>
        <a:scene3d>
          <a:camera prst="orthographicFront"/>
          <a:lightRig rig="threePt" dir="t"/>
        </a:scene3d>
        <a:sp3d>
          <a:bevelT/>
        </a:sp3d>
      </dgm:spPr>
    </dgm:pt>
    <dgm:pt modelId="{833A12B2-CACD-4711-9840-DD33CF9E5E11}" type="pres">
      <dgm:prSet presAssocID="{5A6A24B7-A893-443F-A2E2-6A67D9E56AE5}" presName="parentText" presStyleLbl="alignNode1" presStyleIdx="3" presStyleCnt="5">
        <dgm:presLayoutVars>
          <dgm:chMax val="1"/>
          <dgm:bulletEnabled val="1"/>
        </dgm:presLayoutVars>
      </dgm:prSet>
      <dgm:spPr/>
      <dgm:t>
        <a:bodyPr/>
        <a:lstStyle/>
        <a:p>
          <a:endParaRPr lang="zh-CN" altLang="en-US"/>
        </a:p>
      </dgm:t>
    </dgm:pt>
    <dgm:pt modelId="{73045727-E4A1-4D0B-9DA4-DC0A11922EBD}" type="pres">
      <dgm:prSet presAssocID="{5A6A24B7-A893-443F-A2E2-6A67D9E56AE5}" presName="descendantText" presStyleLbl="alignAcc1" presStyleIdx="3" presStyleCnt="5">
        <dgm:presLayoutVars>
          <dgm:bulletEnabled val="1"/>
        </dgm:presLayoutVars>
      </dgm:prSet>
      <dgm:spPr/>
      <dgm:t>
        <a:bodyPr/>
        <a:lstStyle/>
        <a:p>
          <a:endParaRPr lang="zh-CN" altLang="en-US"/>
        </a:p>
      </dgm:t>
    </dgm:pt>
    <dgm:pt modelId="{72423EE9-0DF9-43C3-B2D9-AC86C515BDE7}" type="pres">
      <dgm:prSet presAssocID="{393982CA-9DF7-4F7C-958D-78C0B751D069}" presName="sp" presStyleCnt="0"/>
      <dgm:spPr>
        <a:scene3d>
          <a:camera prst="orthographicFront"/>
          <a:lightRig rig="threePt" dir="t"/>
        </a:scene3d>
        <a:sp3d>
          <a:bevelT/>
        </a:sp3d>
      </dgm:spPr>
    </dgm:pt>
    <dgm:pt modelId="{429BF1F9-5E50-4336-92C1-E56713560E5B}" type="pres">
      <dgm:prSet presAssocID="{C95C317D-1527-4D19-A400-132D9BBC44D5}" presName="composite" presStyleCnt="0"/>
      <dgm:spPr/>
    </dgm:pt>
    <dgm:pt modelId="{EE844909-3B3E-4808-BB2C-96ADC17F31D6}" type="pres">
      <dgm:prSet presAssocID="{C95C317D-1527-4D19-A400-132D9BBC44D5}" presName="parentText" presStyleLbl="alignNode1" presStyleIdx="4" presStyleCnt="5">
        <dgm:presLayoutVars>
          <dgm:chMax val="1"/>
          <dgm:bulletEnabled val="1"/>
        </dgm:presLayoutVars>
      </dgm:prSet>
      <dgm:spPr/>
      <dgm:t>
        <a:bodyPr/>
        <a:lstStyle/>
        <a:p>
          <a:endParaRPr lang="zh-CN" altLang="en-US"/>
        </a:p>
      </dgm:t>
    </dgm:pt>
    <dgm:pt modelId="{D9028DEE-3953-45DB-AB3F-6570E1C41D20}" type="pres">
      <dgm:prSet presAssocID="{C95C317D-1527-4D19-A400-132D9BBC44D5}" presName="descendantText" presStyleLbl="alignAcc1" presStyleIdx="4" presStyleCnt="5">
        <dgm:presLayoutVars>
          <dgm:bulletEnabled val="1"/>
        </dgm:presLayoutVars>
      </dgm:prSet>
      <dgm:spPr/>
      <dgm:t>
        <a:bodyPr/>
        <a:lstStyle/>
        <a:p>
          <a:endParaRPr lang="zh-CN" altLang="en-US"/>
        </a:p>
      </dgm:t>
    </dgm:pt>
  </dgm:ptLst>
  <dgm:cxnLst>
    <dgm:cxn modelId="{257C6D9C-9C1D-45B4-A455-E7A97391CB9F}" srcId="{1342E97B-D763-4B48-91D1-35D05A2F9D02}" destId="{5A6A24B7-A893-443F-A2E2-6A67D9E56AE5}" srcOrd="3" destOrd="0" parTransId="{2422DAE9-BA19-47F1-B4A2-ABB6A47618C4}" sibTransId="{393982CA-9DF7-4F7C-958D-78C0B751D069}"/>
    <dgm:cxn modelId="{C4586522-8EBD-4303-B8FF-096024F7DB0F}" srcId="{1342E97B-D763-4B48-91D1-35D05A2F9D02}" destId="{C95C317D-1527-4D19-A400-132D9BBC44D5}" srcOrd="4" destOrd="0" parTransId="{41BD0BA2-4D6F-4DEC-99F0-12965799F204}" sibTransId="{21904EBD-E6EB-491B-BC20-D2EE819DE6F9}"/>
    <dgm:cxn modelId="{4B229B02-5EA8-4DF1-952B-CDB3AFBBC5B2}" srcId="{C95C317D-1527-4D19-A400-132D9BBC44D5}" destId="{34D820D2-8A50-4C64-948F-76EE5C5295D0}" srcOrd="0" destOrd="0" parTransId="{5E081DD1-2884-4F2B-B588-C396AFC568DD}" sibTransId="{732A9022-1E88-40EC-B086-D6F5E3453DBE}"/>
    <dgm:cxn modelId="{55C1E11C-E8C1-4F3B-916A-A2A6BD02C955}" type="presOf" srcId="{C95C317D-1527-4D19-A400-132D9BBC44D5}" destId="{EE844909-3B3E-4808-BB2C-96ADC17F31D6}" srcOrd="0" destOrd="0" presId="urn:microsoft.com/office/officeart/2005/8/layout/chevron2"/>
    <dgm:cxn modelId="{B74E759A-8D21-4AC7-8527-D9D74FD1F619}" srcId="{4209B6D9-4A52-4A73-95E8-DDACFC6A4665}" destId="{78827AAE-AB46-4689-9F51-6115669F999D}" srcOrd="0" destOrd="0" parTransId="{61B561B7-2CF2-419D-B9E3-44B4E6774016}" sibTransId="{07CD3950-0F32-432A-A5EF-57A549BA5FB8}"/>
    <dgm:cxn modelId="{15DC5C4F-45E9-460D-B957-F18306E71979}" srcId="{1342E97B-D763-4B48-91D1-35D05A2F9D02}" destId="{4209B6D9-4A52-4A73-95E8-DDACFC6A4665}" srcOrd="0" destOrd="0" parTransId="{5E9F74E4-8D66-47E2-AAF3-9D6E7768FBF1}" sibTransId="{FC9E01D2-F9CD-4EA0-85D1-628D113CE36D}"/>
    <dgm:cxn modelId="{6770E1A2-7D3D-4BC2-A577-8AEC749B1BB5}" type="presOf" srcId="{75133BFE-6B0E-4DBB-B4B9-68F66EBE2204}" destId="{33B81DAA-3762-403B-B9BA-3E94C8270634}" srcOrd="0" destOrd="0" presId="urn:microsoft.com/office/officeart/2005/8/layout/chevron2"/>
    <dgm:cxn modelId="{56CC7D8E-12CB-4AA9-A981-2E5835C87EE3}" type="presOf" srcId="{130DAB32-480A-4472-9359-314F1A3902FD}" destId="{73045727-E4A1-4D0B-9DA4-DC0A11922EBD}" srcOrd="0" destOrd="0" presId="urn:microsoft.com/office/officeart/2005/8/layout/chevron2"/>
    <dgm:cxn modelId="{6ED72715-9508-4587-A188-528BE0115F76}" type="presOf" srcId="{4209B6D9-4A52-4A73-95E8-DDACFC6A4665}" destId="{7823F387-FE1A-4F5E-87F5-DCE52153C57E}" srcOrd="0" destOrd="0" presId="urn:microsoft.com/office/officeart/2005/8/layout/chevron2"/>
    <dgm:cxn modelId="{9EA4360B-48FE-411A-B381-6B2BFDCFD8D6}" srcId="{01B9DFC2-10AF-413E-A5AA-EBF1514C8013}" destId="{FB9FF719-AAF7-4618-A0DF-C0DC535E8332}" srcOrd="0" destOrd="0" parTransId="{6A95DB3D-0CA8-4656-8EAA-5F9142BE2A35}" sibTransId="{50269F87-B0C9-46B5-9860-69274EF72462}"/>
    <dgm:cxn modelId="{B787CCD5-E625-4DAC-B99F-B09583BFC2A0}" type="presOf" srcId="{01B9DFC2-10AF-413E-A5AA-EBF1514C8013}" destId="{EA0BF2DB-9D55-4FB3-B440-CA3D06A93F71}" srcOrd="0" destOrd="0" presId="urn:microsoft.com/office/officeart/2005/8/layout/chevron2"/>
    <dgm:cxn modelId="{8D38CF1F-062B-463A-8C66-7C82A7227410}" type="presOf" srcId="{78827AAE-AB46-4689-9F51-6115669F999D}" destId="{D64727F3-4EAE-4463-894B-B29E688BB34B}" srcOrd="0" destOrd="0" presId="urn:microsoft.com/office/officeart/2005/8/layout/chevron2"/>
    <dgm:cxn modelId="{4AC318F0-06B9-4233-8E48-B5AC2070BB78}" srcId="{1342E97B-D763-4B48-91D1-35D05A2F9D02}" destId="{75133BFE-6B0E-4DBB-B4B9-68F66EBE2204}" srcOrd="1" destOrd="0" parTransId="{66EA9631-B644-4086-80AB-A9AD848F764B}" sibTransId="{343A4E13-70C6-4471-89F1-05D34DD1D015}"/>
    <dgm:cxn modelId="{9F3A4E0E-D1E4-4047-990C-5B47A9E8B3FF}" srcId="{5A6A24B7-A893-443F-A2E2-6A67D9E56AE5}" destId="{130DAB32-480A-4472-9359-314F1A3902FD}" srcOrd="0" destOrd="0" parTransId="{9D8095F4-3F3A-426F-8C88-85AC18C77464}" sibTransId="{ECD65C48-A5A3-4C1E-B152-466ACDE9D67B}"/>
    <dgm:cxn modelId="{625866ED-25B5-423B-89CA-131105C02194}" type="presOf" srcId="{34D820D2-8A50-4C64-948F-76EE5C5295D0}" destId="{D9028DEE-3953-45DB-AB3F-6570E1C41D20}" srcOrd="0" destOrd="0" presId="urn:microsoft.com/office/officeart/2005/8/layout/chevron2"/>
    <dgm:cxn modelId="{E6E5845A-8B34-4599-BFA0-9409F9771B3B}" type="presOf" srcId="{1342E97B-D763-4B48-91D1-35D05A2F9D02}" destId="{EF71B74B-DA01-431F-B581-81DB9DC075E2}" srcOrd="0" destOrd="0" presId="urn:microsoft.com/office/officeart/2005/8/layout/chevron2"/>
    <dgm:cxn modelId="{91CD3387-0379-4D45-8C53-3931111BE3C1}" srcId="{75133BFE-6B0E-4DBB-B4B9-68F66EBE2204}" destId="{BCC917F5-5D6E-43F9-8DFE-605EB9BA8C51}" srcOrd="0" destOrd="0" parTransId="{3F4F3ED0-D3DB-4FDF-9239-5E74D6A11E23}" sibTransId="{1333E3C7-2983-4543-9287-7DBF8D04EE03}"/>
    <dgm:cxn modelId="{4236BB9B-C254-4C4F-AC6A-0C5531BFD05D}" type="presOf" srcId="{FB9FF719-AAF7-4618-A0DF-C0DC535E8332}" destId="{414A43B3-C122-4F73-9B5A-FE7021122B46}" srcOrd="0" destOrd="0" presId="urn:microsoft.com/office/officeart/2005/8/layout/chevron2"/>
    <dgm:cxn modelId="{CAE5C91B-0EB6-45D2-932D-04D3A9C3A5E9}" srcId="{1342E97B-D763-4B48-91D1-35D05A2F9D02}" destId="{01B9DFC2-10AF-413E-A5AA-EBF1514C8013}" srcOrd="2" destOrd="0" parTransId="{6015DC22-E585-49E0-A4E3-C83297BF2D42}" sibTransId="{0339FC50-165C-4671-95D2-C5B298699E3A}"/>
    <dgm:cxn modelId="{73560D50-A9FF-4AFB-A19A-4A70C66711D5}" type="presOf" srcId="{BCC917F5-5D6E-43F9-8DFE-605EB9BA8C51}" destId="{D00A019F-394D-4CDA-9674-4B91093930EB}" srcOrd="0" destOrd="0" presId="urn:microsoft.com/office/officeart/2005/8/layout/chevron2"/>
    <dgm:cxn modelId="{A71155B7-D09A-4815-A752-2359A65FAA03}" type="presOf" srcId="{5A6A24B7-A893-443F-A2E2-6A67D9E56AE5}" destId="{833A12B2-CACD-4711-9840-DD33CF9E5E11}" srcOrd="0" destOrd="0" presId="urn:microsoft.com/office/officeart/2005/8/layout/chevron2"/>
    <dgm:cxn modelId="{79C8A62F-FE47-4FB9-B8FE-E1895F970355}" type="presParOf" srcId="{EF71B74B-DA01-431F-B581-81DB9DC075E2}" destId="{BD8D9125-9A38-43FA-9AD5-428E6A60217B}" srcOrd="0" destOrd="0" presId="urn:microsoft.com/office/officeart/2005/8/layout/chevron2"/>
    <dgm:cxn modelId="{6C98E9D2-8F7C-4F8A-A737-5A2A6DE4E312}" type="presParOf" srcId="{BD8D9125-9A38-43FA-9AD5-428E6A60217B}" destId="{7823F387-FE1A-4F5E-87F5-DCE52153C57E}" srcOrd="0" destOrd="0" presId="urn:microsoft.com/office/officeart/2005/8/layout/chevron2"/>
    <dgm:cxn modelId="{2AE52279-1C51-4C81-A7A7-4AEF14C3F22F}" type="presParOf" srcId="{BD8D9125-9A38-43FA-9AD5-428E6A60217B}" destId="{D64727F3-4EAE-4463-894B-B29E688BB34B}" srcOrd="1" destOrd="0" presId="urn:microsoft.com/office/officeart/2005/8/layout/chevron2"/>
    <dgm:cxn modelId="{A26A42C8-8635-4D16-ACE5-5AB2C60BE4D4}" type="presParOf" srcId="{EF71B74B-DA01-431F-B581-81DB9DC075E2}" destId="{2F0D94A1-9AF7-420B-8D10-70D942618825}" srcOrd="1" destOrd="0" presId="urn:microsoft.com/office/officeart/2005/8/layout/chevron2"/>
    <dgm:cxn modelId="{0F0BDF8E-CF02-4DC2-9C70-06BEE275F4B1}" type="presParOf" srcId="{EF71B74B-DA01-431F-B581-81DB9DC075E2}" destId="{432B8AF3-53CD-471A-963F-6E0E419BA993}" srcOrd="2" destOrd="0" presId="urn:microsoft.com/office/officeart/2005/8/layout/chevron2"/>
    <dgm:cxn modelId="{95EA5152-D789-48BB-96FD-9909BA5D6B52}" type="presParOf" srcId="{432B8AF3-53CD-471A-963F-6E0E419BA993}" destId="{33B81DAA-3762-403B-B9BA-3E94C8270634}" srcOrd="0" destOrd="0" presId="urn:microsoft.com/office/officeart/2005/8/layout/chevron2"/>
    <dgm:cxn modelId="{51CCB960-04D9-427B-A28C-10DFC4292EC0}" type="presParOf" srcId="{432B8AF3-53CD-471A-963F-6E0E419BA993}" destId="{D00A019F-394D-4CDA-9674-4B91093930EB}" srcOrd="1" destOrd="0" presId="urn:microsoft.com/office/officeart/2005/8/layout/chevron2"/>
    <dgm:cxn modelId="{31840229-CD23-481D-8283-E7B7A2D43A9B}" type="presParOf" srcId="{EF71B74B-DA01-431F-B581-81DB9DC075E2}" destId="{4D6A9639-ECAF-45DF-A4C7-F3D44EB3DF0A}" srcOrd="3" destOrd="0" presId="urn:microsoft.com/office/officeart/2005/8/layout/chevron2"/>
    <dgm:cxn modelId="{36093DBB-E658-414C-B2CF-B8BAE63CFA01}" type="presParOf" srcId="{EF71B74B-DA01-431F-B581-81DB9DC075E2}" destId="{7D22FA85-692E-409E-8623-92F04739A33E}" srcOrd="4" destOrd="0" presId="urn:microsoft.com/office/officeart/2005/8/layout/chevron2"/>
    <dgm:cxn modelId="{C18AC8B1-A000-4174-AEEF-DC4D32906344}" type="presParOf" srcId="{7D22FA85-692E-409E-8623-92F04739A33E}" destId="{EA0BF2DB-9D55-4FB3-B440-CA3D06A93F71}" srcOrd="0" destOrd="0" presId="urn:microsoft.com/office/officeart/2005/8/layout/chevron2"/>
    <dgm:cxn modelId="{787B9773-BEF8-4491-90F8-0235FD1A80C0}" type="presParOf" srcId="{7D22FA85-692E-409E-8623-92F04739A33E}" destId="{414A43B3-C122-4F73-9B5A-FE7021122B46}" srcOrd="1" destOrd="0" presId="urn:microsoft.com/office/officeart/2005/8/layout/chevron2"/>
    <dgm:cxn modelId="{BAA63B2F-1354-48A0-9E98-CE25D5FEE50D}" type="presParOf" srcId="{EF71B74B-DA01-431F-B581-81DB9DC075E2}" destId="{5472887D-39FB-4135-B3E5-999207F4F548}" srcOrd="5" destOrd="0" presId="urn:microsoft.com/office/officeart/2005/8/layout/chevron2"/>
    <dgm:cxn modelId="{442B49B5-228E-4142-9DF8-AC94B2B031F4}" type="presParOf" srcId="{EF71B74B-DA01-431F-B581-81DB9DC075E2}" destId="{DD6EDEF5-FD2F-4779-930B-E908458F6B6D}" srcOrd="6" destOrd="0" presId="urn:microsoft.com/office/officeart/2005/8/layout/chevron2"/>
    <dgm:cxn modelId="{5D596355-13A8-4315-B3B5-5E395D766F57}" type="presParOf" srcId="{DD6EDEF5-FD2F-4779-930B-E908458F6B6D}" destId="{833A12B2-CACD-4711-9840-DD33CF9E5E11}" srcOrd="0" destOrd="0" presId="urn:microsoft.com/office/officeart/2005/8/layout/chevron2"/>
    <dgm:cxn modelId="{6B53764C-EAD1-4F18-80B0-39C9518E38F4}" type="presParOf" srcId="{DD6EDEF5-FD2F-4779-930B-E908458F6B6D}" destId="{73045727-E4A1-4D0B-9DA4-DC0A11922EBD}" srcOrd="1" destOrd="0" presId="urn:microsoft.com/office/officeart/2005/8/layout/chevron2"/>
    <dgm:cxn modelId="{C0CD1BAC-C7F7-449A-BAE8-D2CAB2FD4F28}" type="presParOf" srcId="{EF71B74B-DA01-431F-B581-81DB9DC075E2}" destId="{72423EE9-0DF9-43C3-B2D9-AC86C515BDE7}" srcOrd="7" destOrd="0" presId="urn:microsoft.com/office/officeart/2005/8/layout/chevron2"/>
    <dgm:cxn modelId="{B898EBCC-DEED-43DE-9EDF-989CC9FBDC8E}" type="presParOf" srcId="{EF71B74B-DA01-431F-B581-81DB9DC075E2}" destId="{429BF1F9-5E50-4336-92C1-E56713560E5B}" srcOrd="8" destOrd="0" presId="urn:microsoft.com/office/officeart/2005/8/layout/chevron2"/>
    <dgm:cxn modelId="{9B82732C-096E-4ED9-9DF2-91702E07760C}" type="presParOf" srcId="{429BF1F9-5E50-4336-92C1-E56713560E5B}" destId="{EE844909-3B3E-4808-BB2C-96ADC17F31D6}" srcOrd="0" destOrd="0" presId="urn:microsoft.com/office/officeart/2005/8/layout/chevron2"/>
    <dgm:cxn modelId="{E77811D7-B0AD-4AE0-8300-F2224DBA8152}" type="presParOf" srcId="{429BF1F9-5E50-4336-92C1-E56713560E5B}" destId="{D9028DEE-3953-45DB-AB3F-6570E1C41D20}"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F387-FE1A-4F5E-87F5-DCE52153C57E}">
      <dsp:nvSpPr>
        <dsp:cNvPr id="0" name=""/>
        <dsp:cNvSpPr/>
      </dsp:nvSpPr>
      <dsp:spPr>
        <a:xfrm rot="5400000">
          <a:off x="-136044" y="139728"/>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1</a:t>
          </a:r>
          <a:endParaRPr lang="zh-CN" altLang="en-US" sz="3200" b="1" kern="1200" dirty="0"/>
        </a:p>
      </dsp:txBody>
      <dsp:txXfrm rot="-5400000">
        <a:off x="1" y="321122"/>
        <a:ext cx="634875" cy="272089"/>
      </dsp:txXfrm>
    </dsp:sp>
    <dsp:sp modelId="{D64727F3-4EAE-4463-894B-B29E688BB34B}">
      <dsp:nvSpPr>
        <dsp:cNvPr id="0" name=""/>
        <dsp:cNvSpPr/>
      </dsp:nvSpPr>
      <dsp:spPr>
        <a:xfrm rot="5400000">
          <a:off x="3396642" y="-2761767"/>
          <a:ext cx="58983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anose="02010600030101010101" pitchFamily="2" charset="-122"/>
            </a:rPr>
            <a:t>概述</a:t>
          </a:r>
          <a:endParaRPr lang="zh-CN" altLang="en-US" sz="3200" kern="1200" dirty="0"/>
        </a:p>
      </dsp:txBody>
      <dsp:txXfrm rot="-5400000">
        <a:off x="634876" y="28792"/>
        <a:ext cx="6084578" cy="532251"/>
      </dsp:txXfrm>
    </dsp:sp>
    <dsp:sp modelId="{33B81DAA-3762-403B-B9BA-3E94C8270634}">
      <dsp:nvSpPr>
        <dsp:cNvPr id="0" name=""/>
        <dsp:cNvSpPr/>
      </dsp:nvSpPr>
      <dsp:spPr>
        <a:xfrm rot="5400000">
          <a:off x="-136044" y="927145"/>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2</a:t>
          </a:r>
          <a:endParaRPr lang="zh-CN" altLang="en-US" sz="3200" b="1" kern="1200" dirty="0" smtClean="0"/>
        </a:p>
      </dsp:txBody>
      <dsp:txXfrm rot="-5400000">
        <a:off x="1" y="1108539"/>
        <a:ext cx="634875" cy="272089"/>
      </dsp:txXfrm>
    </dsp:sp>
    <dsp:sp modelId="{D00A019F-394D-4CDA-9674-4B91093930EB}">
      <dsp:nvSpPr>
        <dsp:cNvPr id="0" name=""/>
        <dsp:cNvSpPr/>
      </dsp:nvSpPr>
      <dsp:spPr>
        <a:xfrm rot="5400000">
          <a:off x="3396797" y="-1970821"/>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kumimoji="1" lang="zh-CN" altLang="en-US" sz="3200" b="1" i="0" kern="1200" dirty="0" smtClean="0">
              <a:latin typeface="宋体" panose="02010600030101010101" pitchFamily="2" charset="-122"/>
              <a:ea typeface="宋体" panose="02010600030101010101" pitchFamily="2" charset="-122"/>
            </a:rPr>
            <a:t>消隐算法 </a:t>
          </a:r>
          <a:endParaRPr lang="zh-CN" altLang="en-US" sz="3200" b="1" i="0" kern="1200" dirty="0">
            <a:latin typeface="宋体" panose="02010600030101010101" pitchFamily="2" charset="-122"/>
            <a:ea typeface="宋体" panose="02010600030101010101" pitchFamily="2" charset="-122"/>
          </a:endParaRPr>
        </a:p>
      </dsp:txBody>
      <dsp:txXfrm rot="-5400000">
        <a:off x="634875" y="819879"/>
        <a:ext cx="6084593" cy="531971"/>
      </dsp:txXfrm>
    </dsp:sp>
    <dsp:sp modelId="{EA0BF2DB-9D55-4FB3-B440-CA3D06A93F71}">
      <dsp:nvSpPr>
        <dsp:cNvPr id="0" name=""/>
        <dsp:cNvSpPr/>
      </dsp:nvSpPr>
      <dsp:spPr>
        <a:xfrm rot="5400000">
          <a:off x="-136044" y="1714562"/>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3</a:t>
          </a:r>
          <a:endParaRPr lang="zh-CN" altLang="en-US" sz="3200" b="1" kern="1200" dirty="0" smtClean="0"/>
        </a:p>
      </dsp:txBody>
      <dsp:txXfrm rot="-5400000">
        <a:off x="1" y="1895956"/>
        <a:ext cx="634875" cy="272089"/>
      </dsp:txXfrm>
    </dsp:sp>
    <dsp:sp modelId="{414A43B3-C122-4F73-9B5A-FE7021122B46}">
      <dsp:nvSpPr>
        <dsp:cNvPr id="0" name=""/>
        <dsp:cNvSpPr/>
      </dsp:nvSpPr>
      <dsp:spPr>
        <a:xfrm rot="5400000">
          <a:off x="3396797" y="-1183404"/>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kumimoji="1" lang="zh-CN" altLang="en-US" sz="3200" b="1" i="0" kern="1200" dirty="0" smtClean="0">
              <a:latin typeface="宋体" panose="02010600030101010101" pitchFamily="2" charset="-122"/>
              <a:ea typeface="宋体" panose="02010600030101010101" pitchFamily="2" charset="-122"/>
            </a:rPr>
            <a:t>颜色模型 </a:t>
          </a:r>
          <a:endParaRPr lang="zh-CN" altLang="en-US" sz="3200" b="1" i="0" kern="1200" dirty="0">
            <a:latin typeface="宋体" panose="02010600030101010101" pitchFamily="2" charset="-122"/>
            <a:ea typeface="宋体" panose="02010600030101010101" pitchFamily="2" charset="-122"/>
          </a:endParaRPr>
        </a:p>
      </dsp:txBody>
      <dsp:txXfrm rot="-5400000">
        <a:off x="634875" y="1607296"/>
        <a:ext cx="6084593" cy="531971"/>
      </dsp:txXfrm>
    </dsp:sp>
    <dsp:sp modelId="{833A12B2-CACD-4711-9840-DD33CF9E5E11}">
      <dsp:nvSpPr>
        <dsp:cNvPr id="0" name=""/>
        <dsp:cNvSpPr/>
      </dsp:nvSpPr>
      <dsp:spPr>
        <a:xfrm rot="5400000">
          <a:off x="-136044" y="2501979"/>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4</a:t>
          </a:r>
          <a:endParaRPr lang="zh-CN" altLang="en-US" sz="3200" b="1" kern="1200" dirty="0" smtClean="0"/>
        </a:p>
      </dsp:txBody>
      <dsp:txXfrm rot="-5400000">
        <a:off x="1" y="2683373"/>
        <a:ext cx="634875" cy="272089"/>
      </dsp:txXfrm>
    </dsp:sp>
    <dsp:sp modelId="{73045727-E4A1-4D0B-9DA4-DC0A11922EBD}">
      <dsp:nvSpPr>
        <dsp:cNvPr id="0" name=""/>
        <dsp:cNvSpPr/>
      </dsp:nvSpPr>
      <dsp:spPr>
        <a:xfrm rot="5400000">
          <a:off x="3396797" y="-395987"/>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kumimoji="1" lang="zh-CN" altLang="en-US" sz="3200" b="1" i="0" kern="1200" smtClean="0">
              <a:latin typeface="宋体" panose="02010600030101010101" pitchFamily="2" charset="-122"/>
              <a:ea typeface="宋体" panose="02010600030101010101" pitchFamily="2" charset="-122"/>
            </a:rPr>
            <a:t>光照模型</a:t>
          </a:r>
          <a:endParaRPr lang="zh-CN" altLang="en-US" sz="3200" b="1" i="0" kern="1200" dirty="0">
            <a:latin typeface="宋体" panose="02010600030101010101" pitchFamily="2" charset="-122"/>
            <a:ea typeface="宋体" panose="02010600030101010101" pitchFamily="2" charset="-122"/>
          </a:endParaRPr>
        </a:p>
      </dsp:txBody>
      <dsp:txXfrm rot="-5400000">
        <a:off x="634875" y="2394713"/>
        <a:ext cx="6084593" cy="531971"/>
      </dsp:txXfrm>
    </dsp:sp>
    <dsp:sp modelId="{EE844909-3B3E-4808-BB2C-96ADC17F31D6}">
      <dsp:nvSpPr>
        <dsp:cNvPr id="0" name=""/>
        <dsp:cNvSpPr/>
      </dsp:nvSpPr>
      <dsp:spPr>
        <a:xfrm rot="5400000">
          <a:off x="-136044" y="3289396"/>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5</a:t>
          </a:r>
          <a:endParaRPr lang="zh-CN" altLang="en-US" sz="3200" b="1" kern="1200" dirty="0" smtClean="0"/>
        </a:p>
      </dsp:txBody>
      <dsp:txXfrm rot="-5400000">
        <a:off x="1" y="3470790"/>
        <a:ext cx="634875" cy="272089"/>
      </dsp:txXfrm>
    </dsp:sp>
    <dsp:sp modelId="{D9028DEE-3953-45DB-AB3F-6570E1C41D20}">
      <dsp:nvSpPr>
        <dsp:cNvPr id="0" name=""/>
        <dsp:cNvSpPr/>
      </dsp:nvSpPr>
      <dsp:spPr>
        <a:xfrm rot="5400000">
          <a:off x="3396797" y="391429"/>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kumimoji="1" lang="zh-CN" altLang="en-US" sz="3200" b="1" i="0" kern="1200" dirty="0" smtClean="0">
              <a:latin typeface="宋体" panose="02010600030101010101" pitchFamily="2" charset="-122"/>
              <a:ea typeface="宋体" panose="02010600030101010101" pitchFamily="2" charset="-122"/>
            </a:rPr>
            <a:t>纹理映射技术</a:t>
          </a:r>
          <a:endParaRPr lang="zh-CN" altLang="en-US" sz="3200" b="1" i="0" kern="1200" dirty="0">
            <a:latin typeface="宋体" panose="02010600030101010101" pitchFamily="2" charset="-122"/>
            <a:ea typeface="宋体" panose="02010600030101010101" pitchFamily="2" charset="-122"/>
          </a:endParaRPr>
        </a:p>
      </dsp:txBody>
      <dsp:txXfrm rot="-5400000">
        <a:off x="634875" y="3182129"/>
        <a:ext cx="6084593" cy="531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F387-FE1A-4F5E-87F5-DCE52153C57E}">
      <dsp:nvSpPr>
        <dsp:cNvPr id="0" name=""/>
        <dsp:cNvSpPr/>
      </dsp:nvSpPr>
      <dsp:spPr>
        <a:xfrm rot="5400000">
          <a:off x="-136044" y="139728"/>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1</a:t>
          </a:r>
          <a:endParaRPr lang="zh-CN" altLang="en-US" sz="3200" b="1" kern="1200" dirty="0"/>
        </a:p>
      </dsp:txBody>
      <dsp:txXfrm rot="-5400000">
        <a:off x="1" y="321122"/>
        <a:ext cx="634875" cy="272089"/>
      </dsp:txXfrm>
    </dsp:sp>
    <dsp:sp modelId="{D64727F3-4EAE-4463-894B-B29E688BB34B}">
      <dsp:nvSpPr>
        <dsp:cNvPr id="0" name=""/>
        <dsp:cNvSpPr/>
      </dsp:nvSpPr>
      <dsp:spPr>
        <a:xfrm rot="5400000">
          <a:off x="3396642" y="-2761767"/>
          <a:ext cx="58983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anose="02010600030101010101" pitchFamily="2" charset="-122"/>
            </a:rPr>
            <a:t>概述</a:t>
          </a:r>
          <a:endParaRPr lang="zh-CN" altLang="en-US" sz="3200" kern="1200" dirty="0"/>
        </a:p>
      </dsp:txBody>
      <dsp:txXfrm rot="-5400000">
        <a:off x="634876" y="28792"/>
        <a:ext cx="6084578" cy="532251"/>
      </dsp:txXfrm>
    </dsp:sp>
    <dsp:sp modelId="{33B81DAA-3762-403B-B9BA-3E94C8270634}">
      <dsp:nvSpPr>
        <dsp:cNvPr id="0" name=""/>
        <dsp:cNvSpPr/>
      </dsp:nvSpPr>
      <dsp:spPr>
        <a:xfrm rot="5400000">
          <a:off x="-136044" y="927145"/>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2</a:t>
          </a:r>
          <a:endParaRPr lang="zh-CN" altLang="en-US" sz="3200" b="1" kern="1200" dirty="0" smtClean="0"/>
        </a:p>
      </dsp:txBody>
      <dsp:txXfrm rot="-5400000">
        <a:off x="1" y="1108539"/>
        <a:ext cx="634875" cy="272089"/>
      </dsp:txXfrm>
    </dsp:sp>
    <dsp:sp modelId="{D00A019F-394D-4CDA-9674-4B91093930EB}">
      <dsp:nvSpPr>
        <dsp:cNvPr id="0" name=""/>
        <dsp:cNvSpPr/>
      </dsp:nvSpPr>
      <dsp:spPr>
        <a:xfrm rot="5400000">
          <a:off x="3396797" y="-1970821"/>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kumimoji="1" lang="zh-CN" altLang="en-US" sz="3200" b="1" i="0" kern="1200" dirty="0" smtClean="0">
              <a:latin typeface="宋体" panose="02010600030101010101" pitchFamily="2" charset="-122"/>
              <a:ea typeface="宋体" panose="02010600030101010101" pitchFamily="2" charset="-122"/>
            </a:rPr>
            <a:t>消隐算法 </a:t>
          </a:r>
          <a:endParaRPr lang="zh-CN" altLang="en-US" sz="3200" b="1" i="0" kern="1200" dirty="0">
            <a:latin typeface="宋体" panose="02010600030101010101" pitchFamily="2" charset="-122"/>
            <a:ea typeface="宋体" panose="02010600030101010101" pitchFamily="2" charset="-122"/>
          </a:endParaRPr>
        </a:p>
      </dsp:txBody>
      <dsp:txXfrm rot="-5400000">
        <a:off x="634875" y="819879"/>
        <a:ext cx="6084593" cy="531971"/>
      </dsp:txXfrm>
    </dsp:sp>
    <dsp:sp modelId="{EA0BF2DB-9D55-4FB3-B440-CA3D06A93F71}">
      <dsp:nvSpPr>
        <dsp:cNvPr id="0" name=""/>
        <dsp:cNvSpPr/>
      </dsp:nvSpPr>
      <dsp:spPr>
        <a:xfrm rot="5400000">
          <a:off x="-136044" y="1714562"/>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3</a:t>
          </a:r>
          <a:endParaRPr lang="zh-CN" altLang="en-US" sz="3200" b="1" kern="1200" dirty="0" smtClean="0"/>
        </a:p>
      </dsp:txBody>
      <dsp:txXfrm rot="-5400000">
        <a:off x="1" y="1895956"/>
        <a:ext cx="634875" cy="272089"/>
      </dsp:txXfrm>
    </dsp:sp>
    <dsp:sp modelId="{414A43B3-C122-4F73-9B5A-FE7021122B46}">
      <dsp:nvSpPr>
        <dsp:cNvPr id="0" name=""/>
        <dsp:cNvSpPr/>
      </dsp:nvSpPr>
      <dsp:spPr>
        <a:xfrm rot="5400000">
          <a:off x="3396797" y="-1183404"/>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kumimoji="1" lang="zh-CN" altLang="en-US" sz="3200" b="1" i="0" kern="1200" dirty="0" smtClean="0">
              <a:latin typeface="宋体" panose="02010600030101010101" pitchFamily="2" charset="-122"/>
              <a:ea typeface="宋体" panose="02010600030101010101" pitchFamily="2" charset="-122"/>
            </a:rPr>
            <a:t>颜色模型 </a:t>
          </a:r>
          <a:endParaRPr lang="zh-CN" altLang="en-US" sz="3200" b="1" i="0" kern="1200" dirty="0">
            <a:latin typeface="宋体" panose="02010600030101010101" pitchFamily="2" charset="-122"/>
            <a:ea typeface="宋体" panose="02010600030101010101" pitchFamily="2" charset="-122"/>
          </a:endParaRPr>
        </a:p>
      </dsp:txBody>
      <dsp:txXfrm rot="-5400000">
        <a:off x="634875" y="1607296"/>
        <a:ext cx="6084593" cy="531971"/>
      </dsp:txXfrm>
    </dsp:sp>
    <dsp:sp modelId="{833A12B2-CACD-4711-9840-DD33CF9E5E11}">
      <dsp:nvSpPr>
        <dsp:cNvPr id="0" name=""/>
        <dsp:cNvSpPr/>
      </dsp:nvSpPr>
      <dsp:spPr>
        <a:xfrm rot="5400000">
          <a:off x="-136044" y="2501979"/>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4</a:t>
          </a:r>
          <a:endParaRPr lang="zh-CN" altLang="en-US" sz="3200" b="1" kern="1200" dirty="0" smtClean="0"/>
        </a:p>
      </dsp:txBody>
      <dsp:txXfrm rot="-5400000">
        <a:off x="1" y="2683373"/>
        <a:ext cx="634875" cy="272089"/>
      </dsp:txXfrm>
    </dsp:sp>
    <dsp:sp modelId="{73045727-E4A1-4D0B-9DA4-DC0A11922EBD}">
      <dsp:nvSpPr>
        <dsp:cNvPr id="0" name=""/>
        <dsp:cNvSpPr/>
      </dsp:nvSpPr>
      <dsp:spPr>
        <a:xfrm rot="5400000">
          <a:off x="3396797" y="-395987"/>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kumimoji="1" lang="zh-CN" altLang="en-US" sz="3200" b="1" i="0" kern="1200" smtClean="0">
              <a:latin typeface="宋体" panose="02010600030101010101" pitchFamily="2" charset="-122"/>
              <a:ea typeface="宋体" panose="02010600030101010101" pitchFamily="2" charset="-122"/>
            </a:rPr>
            <a:t>光照模型</a:t>
          </a:r>
          <a:endParaRPr lang="zh-CN" altLang="en-US" sz="3200" b="1" i="0" kern="1200" dirty="0">
            <a:latin typeface="宋体" panose="02010600030101010101" pitchFamily="2" charset="-122"/>
            <a:ea typeface="宋体" panose="02010600030101010101" pitchFamily="2" charset="-122"/>
          </a:endParaRPr>
        </a:p>
      </dsp:txBody>
      <dsp:txXfrm rot="-5400000">
        <a:off x="634875" y="2394713"/>
        <a:ext cx="6084593" cy="531971"/>
      </dsp:txXfrm>
    </dsp:sp>
    <dsp:sp modelId="{EE844909-3B3E-4808-BB2C-96ADC17F31D6}">
      <dsp:nvSpPr>
        <dsp:cNvPr id="0" name=""/>
        <dsp:cNvSpPr/>
      </dsp:nvSpPr>
      <dsp:spPr>
        <a:xfrm rot="5400000">
          <a:off x="-136044" y="3289396"/>
          <a:ext cx="906964" cy="63487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0" kern="1200" dirty="0" smtClean="0"/>
            <a:t>5</a:t>
          </a:r>
          <a:endParaRPr lang="zh-CN" altLang="en-US" sz="3200" b="0" kern="1200" dirty="0" smtClean="0"/>
        </a:p>
      </dsp:txBody>
      <dsp:txXfrm rot="-5400000">
        <a:off x="1" y="3470790"/>
        <a:ext cx="634875" cy="272089"/>
      </dsp:txXfrm>
    </dsp:sp>
    <dsp:sp modelId="{D9028DEE-3953-45DB-AB3F-6570E1C41D20}">
      <dsp:nvSpPr>
        <dsp:cNvPr id="0" name=""/>
        <dsp:cNvSpPr/>
      </dsp:nvSpPr>
      <dsp:spPr>
        <a:xfrm rot="5400000">
          <a:off x="3396797" y="391429"/>
          <a:ext cx="589527" cy="61133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kumimoji="1" lang="zh-CN" altLang="en-US" sz="3200" b="1" i="0" kern="1200" dirty="0" smtClean="0">
              <a:latin typeface="宋体" panose="02010600030101010101" pitchFamily="2" charset="-122"/>
              <a:ea typeface="宋体" panose="02010600030101010101" pitchFamily="2" charset="-122"/>
            </a:rPr>
            <a:t>纹理映射技术</a:t>
          </a:r>
          <a:endParaRPr lang="zh-CN" altLang="en-US" sz="3200" b="1" i="0" kern="1200" dirty="0">
            <a:latin typeface="宋体" panose="02010600030101010101" pitchFamily="2" charset="-122"/>
            <a:ea typeface="宋体" panose="02010600030101010101" pitchFamily="2" charset="-122"/>
          </a:endParaRPr>
        </a:p>
      </dsp:txBody>
      <dsp:txXfrm rot="-5400000">
        <a:off x="634875" y="3182129"/>
        <a:ext cx="6084593" cy="5319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42E6F5A0-CAAA-4694-BF48-605DCDE765BD}" type="datetimeFigureOut">
              <a:rPr lang="zh-CN" altLang="en-US"/>
              <a:t>2018/11/26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ea typeface="宋体" panose="02010600030101010101" pitchFamily="2" charset="-122"/>
              </a:defRPr>
            </a:lvl1pPr>
          </a:lstStyle>
          <a:p>
            <a:pPr>
              <a:defRPr/>
            </a:pPr>
            <a:fld id="{C75399B5-CD55-4898-9E3B-6594BFBDE6E1}" type="slidenum">
              <a:rPr lang="zh-CN" altLang="en-US"/>
              <a:t>‹#›</a:t>
            </a:fld>
            <a:endParaRPr lang="zh-CN" altLang="en-US"/>
          </a:p>
        </p:txBody>
      </p:sp>
    </p:spTree>
    <p:extLst>
      <p:ext uri="{BB962C8B-B14F-4D97-AF65-F5344CB8AC3E}">
        <p14:creationId xmlns:p14="http://schemas.microsoft.com/office/powerpoint/2010/main" val="2049834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246395-4EA7-4990-A9DD-EC6C41B3069A}" type="datetimeFigureOut">
              <a:rPr lang="zh-CN" altLang="en-US" smtClean="0"/>
              <a:t>2018/11/26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00CA0-60E7-4C37-A63C-B2583B58B074}" type="slidenum">
              <a:rPr lang="zh-CN" altLang="en-US" smtClean="0"/>
              <a:t>‹#›</a:t>
            </a:fld>
            <a:endParaRPr lang="zh-CN" altLang="en-US"/>
          </a:p>
        </p:txBody>
      </p:sp>
    </p:spTree>
    <p:extLst>
      <p:ext uri="{BB962C8B-B14F-4D97-AF65-F5344CB8AC3E}">
        <p14:creationId xmlns:p14="http://schemas.microsoft.com/office/powerpoint/2010/main" val="2302437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p:cNvSpPr/>
          <p:nvPr userDrawn="1"/>
        </p:nvSpPr>
        <p:spPr>
          <a:xfrm>
            <a:off x="6699250" y="5181600"/>
            <a:ext cx="2447925" cy="360363"/>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p:cNvPicPr/>
          <p:nvPr userDrawn="1"/>
        </p:nvPicPr>
        <p:blipFill>
          <a:blip r:embed="rId2"/>
          <a:srcRect/>
          <a:stretch>
            <a:fillRect/>
          </a:stretch>
        </p:blipFill>
        <p:spPr bwMode="auto">
          <a:xfrm>
            <a:off x="6680200" y="2728913"/>
            <a:ext cx="2339975" cy="1655762"/>
          </a:xfrm>
          <a:prstGeom prst="rect">
            <a:avLst/>
          </a:prstGeom>
          <a:noFill/>
          <a:ln w="28575">
            <a:solidFill>
              <a:srgbClr val="FF9300"/>
            </a:solidFill>
            <a:miter lim="800000"/>
            <a:headEnd/>
            <a:tailEnd/>
          </a:ln>
        </p:spPr>
      </p:pic>
      <p:sp>
        <p:nvSpPr>
          <p:cNvPr id="8" name="矩形 7"/>
          <p:cNvSpPr/>
          <p:nvPr userDrawn="1"/>
        </p:nvSpPr>
        <p:spPr>
          <a:xfrm>
            <a:off x="4819650" y="6305550"/>
            <a:ext cx="1200150" cy="576263"/>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userDrawn="1"/>
        </p:nvSpPr>
        <p:spPr>
          <a:xfrm>
            <a:off x="4819650" y="0"/>
            <a:ext cx="1200150" cy="792163"/>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userDrawn="1"/>
        </p:nvSpPr>
        <p:spPr>
          <a:xfrm>
            <a:off x="0" y="2752724"/>
            <a:ext cx="4140200" cy="1651001"/>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圆角矩形 11"/>
          <p:cNvSpPr/>
          <p:nvPr userDrawn="1"/>
        </p:nvSpPr>
        <p:spPr>
          <a:xfrm>
            <a:off x="3582988" y="4546600"/>
            <a:ext cx="539750" cy="53975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3" name="直接连接符 12"/>
          <p:cNvCxnSpPr/>
          <p:nvPr userDrawn="1"/>
        </p:nvCxnSpPr>
        <p:spPr>
          <a:xfrm>
            <a:off x="3409950" y="4546600"/>
            <a:ext cx="0" cy="5762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
          <p:cNvSpPr txBox="1">
            <a:spLocks noChangeArrowheads="1"/>
          </p:cNvSpPr>
          <p:nvPr userDrawn="1"/>
        </p:nvSpPr>
        <p:spPr bwMode="auto">
          <a:xfrm>
            <a:off x="-165100" y="3700463"/>
            <a:ext cx="45862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3200" b="1" dirty="0" smtClean="0">
                <a:solidFill>
                  <a:schemeClr val="bg1"/>
                </a:solidFill>
                <a:effectLst>
                  <a:outerShdw blurRad="38100" dist="38100" dir="2700000" algn="tl">
                    <a:srgbClr val="000000">
                      <a:alpha val="43137"/>
                    </a:srgbClr>
                  </a:outerShdw>
                </a:effectLst>
              </a:rPr>
              <a:t>Computer Graphics</a:t>
            </a:r>
          </a:p>
        </p:txBody>
      </p:sp>
      <p:pic>
        <p:nvPicPr>
          <p:cNvPr id="16" name="图片 15"/>
          <p:cNvPicPr>
            <a:picLocks noChangeAspect="1"/>
          </p:cNvPicPr>
          <p:nvPr userDrawn="1"/>
        </p:nvPicPr>
        <p:blipFill>
          <a:blip r:embed="rId3"/>
          <a:stretch>
            <a:fillRect/>
          </a:stretch>
        </p:blipFill>
        <p:spPr>
          <a:xfrm>
            <a:off x="1731963" y="932945"/>
            <a:ext cx="2390775" cy="1714500"/>
          </a:xfrm>
          <a:prstGeom prst="rect">
            <a:avLst/>
          </a:prstGeom>
        </p:spPr>
      </p:pic>
      <p:grpSp>
        <p:nvGrpSpPr>
          <p:cNvPr id="19" name="Group 15"/>
          <p:cNvGrpSpPr/>
          <p:nvPr userDrawn="1"/>
        </p:nvGrpSpPr>
        <p:grpSpPr bwMode="auto">
          <a:xfrm>
            <a:off x="88900" y="6513"/>
            <a:ext cx="1282700" cy="1226218"/>
            <a:chOff x="3600" y="3675"/>
            <a:chExt cx="432" cy="432"/>
          </a:xfrm>
        </p:grpSpPr>
        <p:sp>
          <p:nvSpPr>
            <p:cNvPr id="20" name="Oval 14"/>
            <p:cNvSpPr>
              <a:spLocks noChangeArrowheads="1"/>
            </p:cNvSpPr>
            <p:nvPr userDrawn="1"/>
          </p:nvSpPr>
          <p:spPr bwMode="auto">
            <a:xfrm>
              <a:off x="3618" y="3709"/>
              <a:ext cx="396" cy="38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smtClean="0"/>
            </a:p>
          </p:txBody>
        </p:sp>
        <p:pic>
          <p:nvPicPr>
            <p:cNvPr id="21" name="Picture 79" descr="传媒大学LOGO"/>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0" y="3675"/>
              <a:ext cx="43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图片 16"/>
          <p:cNvPicPr>
            <a:picLocks noChangeAspect="1"/>
          </p:cNvPicPr>
          <p:nvPr userDrawn="1"/>
        </p:nvPicPr>
        <p:blipFill>
          <a:blip r:embed="rId5"/>
          <a:stretch>
            <a:fillRect/>
          </a:stretch>
        </p:blipFill>
        <p:spPr>
          <a:xfrm>
            <a:off x="4210050" y="2679701"/>
            <a:ext cx="2400300" cy="1724025"/>
          </a:xfrm>
          <a:prstGeom prst="rect">
            <a:avLst/>
          </a:prstGeom>
        </p:spPr>
      </p:pic>
      <p:sp>
        <p:nvSpPr>
          <p:cNvPr id="11" name="TextBox 23"/>
          <p:cNvSpPr txBox="1">
            <a:spLocks noChangeArrowheads="1"/>
          </p:cNvSpPr>
          <p:nvPr userDrawn="1"/>
        </p:nvSpPr>
        <p:spPr bwMode="auto">
          <a:xfrm>
            <a:off x="88900" y="2920494"/>
            <a:ext cx="53911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5400" b="1" dirty="0" smtClean="0">
                <a:solidFill>
                  <a:schemeClr val="bg1"/>
                </a:solidFill>
                <a:effectLst>
                  <a:outerShdw blurRad="38100" dist="38100" dir="2700000" algn="tl">
                    <a:srgbClr val="000000">
                      <a:alpha val="43137"/>
                    </a:srgbClr>
                  </a:outerShdw>
                </a:effectLst>
                <a:latin typeface="方正综艺简体" panose="03000509000000000000" pitchFamily="65" charset="-122"/>
                <a:ea typeface="方正综艺简体" panose="03000509000000000000" pitchFamily="65" charset="-122"/>
              </a:rPr>
              <a:t>计算机图形学</a:t>
            </a:r>
          </a:p>
        </p:txBody>
      </p:sp>
      <p:pic>
        <p:nvPicPr>
          <p:cNvPr id="3" name="图片 2"/>
          <p:cNvPicPr>
            <a:picLocks noChangeAspect="1"/>
          </p:cNvPicPr>
          <p:nvPr userDrawn="1"/>
        </p:nvPicPr>
        <p:blipFill>
          <a:blip r:embed="rId6"/>
          <a:stretch>
            <a:fillRect/>
          </a:stretch>
        </p:blipFill>
        <p:spPr>
          <a:xfrm>
            <a:off x="4210050" y="4459331"/>
            <a:ext cx="2400300" cy="1714500"/>
          </a:xfrm>
          <a:prstGeom prst="rect">
            <a:avLst/>
          </a:prstGeom>
        </p:spPr>
      </p:pic>
      <p:pic>
        <p:nvPicPr>
          <p:cNvPr id="6" name="图片 5"/>
          <p:cNvPicPr>
            <a:picLocks noChangeAspect="1"/>
          </p:cNvPicPr>
          <p:nvPr userDrawn="1"/>
        </p:nvPicPr>
        <p:blipFill>
          <a:blip r:embed="rId7"/>
          <a:stretch>
            <a:fillRect/>
          </a:stretch>
        </p:blipFill>
        <p:spPr>
          <a:xfrm>
            <a:off x="4232275" y="899342"/>
            <a:ext cx="2390775" cy="1714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3" presetClass="entr" presetSubtype="528" fill="hold" nodeType="withEffect">
                                  <p:stCondLst>
                                    <p:cond delay="4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ppt_x</p:attrName>
                                        </p:attrNameLst>
                                      </p:cBhvr>
                                      <p:tavLst>
                                        <p:tav tm="0">
                                          <p:val>
                                            <p:fltVal val="0.5"/>
                                          </p:val>
                                        </p:tav>
                                        <p:tav tm="100000">
                                          <p:val>
                                            <p:strVal val="#ppt_x"/>
                                          </p:val>
                                        </p:tav>
                                      </p:tavLst>
                                    </p:anim>
                                    <p:anim calcmode="lin" valueType="num">
                                      <p:cBhvr>
                                        <p:cTn id="22" dur="500" fill="hold"/>
                                        <p:tgtEl>
                                          <p:spTgt spid="5"/>
                                        </p:tgtEl>
                                        <p:attrNameLst>
                                          <p:attrName>ppt_y</p:attrName>
                                        </p:attrNameLst>
                                      </p:cBhvr>
                                      <p:tavLst>
                                        <p:tav tm="0">
                                          <p:val>
                                            <p:fltVal val="0.5"/>
                                          </p:val>
                                        </p:tav>
                                        <p:tav tm="100000">
                                          <p:val>
                                            <p:strVal val="#ppt_y"/>
                                          </p:val>
                                        </p:tav>
                                      </p:tavLst>
                                    </p:anim>
                                  </p:childTnLst>
                                </p:cTn>
                              </p:par>
                              <p:par>
                                <p:cTn id="23" presetID="25" presetClass="entr" presetSubtype="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26" dur="25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7" dur="250" accel="50000" fill="hold">
                                          <p:stCondLst>
                                            <p:cond delay="250"/>
                                          </p:stCondLst>
                                        </p:cTn>
                                        <p:tgtEl>
                                          <p:spTgt spid="11"/>
                                        </p:tgtEl>
                                        <p:attrNameLst>
                                          <p:attrName>ppt_w</p:attrName>
                                        </p:attrNameLst>
                                      </p:cBhvr>
                                      <p:tavLst>
                                        <p:tav tm="0">
                                          <p:val>
                                            <p:strVal val="#ppt_w*.05"/>
                                          </p:val>
                                        </p:tav>
                                        <p:tav tm="100000">
                                          <p:val>
                                            <p:strVal val="#ppt_w"/>
                                          </p:val>
                                        </p:tav>
                                      </p:tavLst>
                                    </p:anim>
                                    <p:anim calcmode="lin" valueType="num">
                                      <p:cBhvr>
                                        <p:cTn id="28" dur="500" fill="hold"/>
                                        <p:tgtEl>
                                          <p:spTgt spid="11"/>
                                        </p:tgtEl>
                                        <p:attrNameLst>
                                          <p:attrName>ppt_h</p:attrName>
                                        </p:attrNameLst>
                                      </p:cBhvr>
                                      <p:tavLst>
                                        <p:tav tm="0">
                                          <p:val>
                                            <p:strVal val="#ppt_h"/>
                                          </p:val>
                                        </p:tav>
                                        <p:tav tm="100000">
                                          <p:val>
                                            <p:strVal val="#ppt_h"/>
                                          </p:val>
                                        </p:tav>
                                      </p:tavLst>
                                    </p:anim>
                                    <p:anim calcmode="lin" valueType="num">
                                      <p:cBhvr>
                                        <p:cTn id="29" dur="25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30" dur="25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31" dur="250" accel="50000" fill="hold">
                                          <p:stCondLst>
                                            <p:cond delay="250"/>
                                          </p:stCondLst>
                                        </p:cTn>
                                        <p:tgtEl>
                                          <p:spTgt spid="11"/>
                                        </p:tgtEl>
                                        <p:attrNameLst>
                                          <p:attrName>ppt_y</p:attrName>
                                        </p:attrNameLst>
                                      </p:cBhvr>
                                      <p:tavLst>
                                        <p:tav tm="0">
                                          <p:val>
                                            <p:strVal val="#ppt_y+.1"/>
                                          </p:val>
                                        </p:tav>
                                        <p:tav tm="100000">
                                          <p:val>
                                            <p:strVal val="#ppt_y"/>
                                          </p:val>
                                        </p:tav>
                                      </p:tavLst>
                                    </p:anim>
                                    <p:animEffect transition="in" filter="fade">
                                      <p:cBhvr>
                                        <p:cTn id="32" dur="500" decel="50000">
                                          <p:stCondLst>
                                            <p:cond delay="0"/>
                                          </p:stCondLst>
                                        </p:cTn>
                                        <p:tgtEl>
                                          <p:spTgt spid="11"/>
                                        </p:tgtEl>
                                      </p:cBhvr>
                                    </p:animEffect>
                                  </p:childTnLst>
                                </p:cTn>
                              </p:par>
                              <p:par>
                                <p:cTn id="33" presetID="2" presetClass="entr" presetSubtype="4" fill="hold" grpId="0" nodeType="withEffect">
                                  <p:stCondLst>
                                    <p:cond delay="8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45" presetClass="entr" presetSubtype="0" fill="hold" grpId="0" nodeType="withEffect">
                                  <p:stCondLst>
                                    <p:cond delay="5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anim calcmode="lin" valueType="num">
                                      <p:cBhvr>
                                        <p:cTn id="40" dur="500" fill="hold"/>
                                        <p:tgtEl>
                                          <p:spTgt spid="12"/>
                                        </p:tgtEl>
                                        <p:attrNameLst>
                                          <p:attrName>ppt_w</p:attrName>
                                        </p:attrNameLst>
                                      </p:cBhvr>
                                      <p:tavLst>
                                        <p:tav tm="0" fmla="#ppt_w*sin(2.5*pi*$)">
                                          <p:val>
                                            <p:fltVal val="0"/>
                                          </p:val>
                                        </p:tav>
                                        <p:tav tm="100000">
                                          <p:val>
                                            <p:fltVal val="1"/>
                                          </p:val>
                                        </p:tav>
                                      </p:tavLst>
                                    </p:anim>
                                    <p:anim calcmode="lin" valueType="num">
                                      <p:cBhvr>
                                        <p:cTn id="41" dur="500" fill="hold"/>
                                        <p:tgtEl>
                                          <p:spTgt spid="12"/>
                                        </p:tgtEl>
                                        <p:attrNameLst>
                                          <p:attrName>ppt_h</p:attrName>
                                        </p:attrNameLst>
                                      </p:cBhvr>
                                      <p:tavLst>
                                        <p:tav tm="0">
                                          <p:val>
                                            <p:strVal val="#ppt_h"/>
                                          </p:val>
                                        </p:tav>
                                        <p:tav tm="100000">
                                          <p:val>
                                            <p:strVal val="#ppt_h"/>
                                          </p:val>
                                        </p:tav>
                                      </p:tavLst>
                                    </p:anim>
                                  </p:childTnLst>
                                </p:cTn>
                              </p:par>
                              <p:par>
                                <p:cTn id="42" presetID="22" presetClass="entr" presetSubtype="4" fill="hold" nodeType="withEffect">
                                  <p:stCondLst>
                                    <p:cond delay="60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3" presetClass="entr" presetSubtype="16" fill="hold" nodeType="withEffect">
                                  <p:stCondLst>
                                    <p:cond delay="6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6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60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childTnLst>
                                </p:cTn>
                              </p:par>
                              <p:par>
                                <p:cTn id="57" presetID="53" presetClass="entr" presetSubtype="16" fill="hold" nodeType="withEffect">
                                  <p:stCondLst>
                                    <p:cond delay="600"/>
                                  </p:stCondLst>
                                  <p:childTnLst>
                                    <p:set>
                                      <p:cBhvr>
                                        <p:cTn id="58" dur="1" fill="hold">
                                          <p:stCondLst>
                                            <p:cond delay="0"/>
                                          </p:stCondLst>
                                        </p:cTn>
                                        <p:tgtEl>
                                          <p:spTgt spid="17"/>
                                        </p:tgtEl>
                                        <p:attrNameLst>
                                          <p:attrName>style.visibility</p:attrName>
                                        </p:attrNameLst>
                                      </p:cBhvr>
                                      <p:to>
                                        <p:strVal val="visible"/>
                                      </p:to>
                                    </p:set>
                                    <p:anim calcmode="lin" valueType="num">
                                      <p:cBhvr>
                                        <p:cTn id="59" dur="500" fill="hold"/>
                                        <p:tgtEl>
                                          <p:spTgt spid="17"/>
                                        </p:tgtEl>
                                        <p:attrNameLst>
                                          <p:attrName>ppt_w</p:attrName>
                                        </p:attrNameLst>
                                      </p:cBhvr>
                                      <p:tavLst>
                                        <p:tav tm="0">
                                          <p:val>
                                            <p:fltVal val="0"/>
                                          </p:val>
                                        </p:tav>
                                        <p:tav tm="100000">
                                          <p:val>
                                            <p:strVal val="#ppt_w"/>
                                          </p:val>
                                        </p:tav>
                                      </p:tavLst>
                                    </p:anim>
                                    <p:anim calcmode="lin" valueType="num">
                                      <p:cBhvr>
                                        <p:cTn id="60" dur="500" fill="hold"/>
                                        <p:tgtEl>
                                          <p:spTgt spid="17"/>
                                        </p:tgtEl>
                                        <p:attrNameLst>
                                          <p:attrName>ppt_h</p:attrName>
                                        </p:attrNameLst>
                                      </p:cBhvr>
                                      <p:tavLst>
                                        <p:tav tm="0">
                                          <p:val>
                                            <p:fltVal val="0"/>
                                          </p:val>
                                        </p:tav>
                                        <p:tav tm="100000">
                                          <p:val>
                                            <p:strVal val="#ppt_h"/>
                                          </p:val>
                                        </p:tav>
                                      </p:tavLst>
                                    </p:anim>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2" grpId="0" animBg="1"/>
      <p:bldP spid="15" grpId="0"/>
      <p:bldP spid="11"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9" name="图片 18"/>
          <p:cNvPicPr>
            <a:picLocks noChangeAspect="1"/>
          </p:cNvPicPr>
          <p:nvPr userDrawn="1"/>
        </p:nvPicPr>
        <p:blipFill>
          <a:blip r:embed="rId2"/>
          <a:stretch>
            <a:fillRect/>
          </a:stretch>
        </p:blipFill>
        <p:spPr>
          <a:xfrm>
            <a:off x="0" y="1949450"/>
            <a:ext cx="1683439" cy="4806155"/>
          </a:xfrm>
          <a:prstGeom prst="rect">
            <a:avLst/>
          </a:prstGeom>
        </p:spPr>
      </p:pic>
      <p:sp>
        <p:nvSpPr>
          <p:cNvPr id="2" name="矩形 1"/>
          <p:cNvSpPr/>
          <p:nvPr userDrawn="1"/>
        </p:nvSpPr>
        <p:spPr>
          <a:xfrm>
            <a:off x="2273300" y="-6350"/>
            <a:ext cx="691607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1643366" y="-6350"/>
            <a:ext cx="214313" cy="6858000"/>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14"/>
          <p:cNvSpPr>
            <a:spLocks noChangeArrowheads="1"/>
          </p:cNvSpPr>
          <p:nvPr userDrawn="1"/>
        </p:nvSpPr>
        <p:spPr bwMode="auto">
          <a:xfrm>
            <a:off x="7312025" y="346075"/>
            <a:ext cx="1501775" cy="85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12000"/>
              </a:lnSpc>
              <a:defRPr/>
            </a:pPr>
            <a:r>
              <a:rPr lang="zh-CN" altLang="en-US" sz="2800" b="1" dirty="0" smtClean="0">
                <a:solidFill>
                  <a:srgbClr val="FF9300"/>
                </a:solidFill>
                <a:latin typeface="微软雅黑" panose="020B0503020204020204" pitchFamily="34" charset="-122"/>
                <a:ea typeface="微软雅黑" panose="020B0503020204020204" pitchFamily="34" charset="-122"/>
              </a:rPr>
              <a:t>目录 </a:t>
            </a:r>
            <a:r>
              <a:rPr lang="en-US" altLang="zh-CN" sz="2800" b="1" dirty="0" smtClean="0">
                <a:solidFill>
                  <a:srgbClr val="FF9300"/>
                </a:solidFill>
                <a:latin typeface="微软雅黑" panose="020B0503020204020204" pitchFamily="34" charset="-122"/>
                <a:ea typeface="微软雅黑" panose="020B0503020204020204" pitchFamily="34" charset="-122"/>
              </a:rPr>
              <a:t> </a:t>
            </a:r>
          </a:p>
          <a:p>
            <a:pPr algn="r" eaLnBrk="1" hangingPunct="1">
              <a:lnSpc>
                <a:spcPct val="112000"/>
              </a:lnSpc>
              <a:defRPr/>
            </a:pPr>
            <a:r>
              <a:rPr lang="en-US" altLang="zh-CN" sz="1600" dirty="0" smtClean="0">
                <a:solidFill>
                  <a:srgbClr val="7F7F7F"/>
                </a:solidFill>
              </a:rPr>
              <a:t>CONTENTS  </a:t>
            </a:r>
            <a:endParaRPr lang="zh-CN" altLang="en-US" dirty="0" smtClean="0">
              <a:solidFill>
                <a:srgbClr val="7F7F7F"/>
              </a:solidFill>
            </a:endParaRPr>
          </a:p>
        </p:txBody>
      </p:sp>
      <p:sp>
        <p:nvSpPr>
          <p:cNvPr id="5" name="TextBox 6"/>
          <p:cNvSpPr txBox="1">
            <a:spLocks noChangeArrowheads="1"/>
          </p:cNvSpPr>
          <p:nvPr userDrawn="1"/>
        </p:nvSpPr>
        <p:spPr bwMode="auto">
          <a:xfrm>
            <a:off x="2770187" y="1370807"/>
            <a:ext cx="376964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400" dirty="0" smtClean="0">
                <a:solidFill>
                  <a:srgbClr val="595959"/>
                </a:solidFill>
                <a:latin typeface="Impact" panose="020B0806030902050204" pitchFamily="34" charset="0"/>
                <a:ea typeface="微软雅黑" panose="020B0503020204020204" pitchFamily="34" charset="-122"/>
              </a:rPr>
              <a:t>01    </a:t>
            </a:r>
            <a:r>
              <a:rPr lang="zh-CN" altLang="en-US" sz="2400" dirty="0" smtClean="0">
                <a:solidFill>
                  <a:srgbClr val="595959"/>
                </a:solidFill>
                <a:latin typeface="Impact" panose="020B0806030902050204" pitchFamily="34" charset="0"/>
                <a:ea typeface="微软雅黑" panose="020B0503020204020204" pitchFamily="34" charset="-122"/>
              </a:rPr>
              <a:t>绪论</a:t>
            </a:r>
            <a:endParaRPr lang="zh-CN" altLang="en-US" sz="2400" dirty="0" smtClean="0">
              <a:solidFill>
                <a:srgbClr val="595959"/>
              </a:solidFill>
              <a:latin typeface="微软雅黑" panose="020B0503020204020204" pitchFamily="34" charset="-122"/>
              <a:ea typeface="微软雅黑" panose="020B0503020204020204" pitchFamily="34" charset="-122"/>
            </a:endParaRPr>
          </a:p>
        </p:txBody>
      </p:sp>
      <p:sp>
        <p:nvSpPr>
          <p:cNvPr id="6" name="TextBox 10"/>
          <p:cNvSpPr txBox="1">
            <a:spLocks noChangeArrowheads="1"/>
          </p:cNvSpPr>
          <p:nvPr userDrawn="1"/>
        </p:nvSpPr>
        <p:spPr bwMode="auto">
          <a:xfrm>
            <a:off x="2770188" y="1928813"/>
            <a:ext cx="376964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400" dirty="0" smtClean="0">
                <a:solidFill>
                  <a:srgbClr val="595959"/>
                </a:solidFill>
                <a:latin typeface="Impact" panose="020B0806030902050204" pitchFamily="34" charset="0"/>
                <a:ea typeface="微软雅黑" panose="020B0503020204020204" pitchFamily="34" charset="-122"/>
              </a:rPr>
              <a:t>02   </a:t>
            </a:r>
            <a:r>
              <a:rPr lang="zh-CN" altLang="en-US" sz="2400" dirty="0" smtClean="0">
                <a:solidFill>
                  <a:srgbClr val="595959"/>
                </a:solidFill>
                <a:latin typeface="Impact" panose="020B0806030902050204" pitchFamily="34" charset="0"/>
                <a:ea typeface="微软雅黑" panose="020B0503020204020204" pitchFamily="34" charset="-122"/>
              </a:rPr>
              <a:t>图形系统</a:t>
            </a:r>
            <a:endParaRPr lang="zh-CN" altLang="en-US" sz="2400" dirty="0" smtClean="0">
              <a:solidFill>
                <a:srgbClr val="595959"/>
              </a:solidFill>
              <a:latin typeface="微软雅黑" panose="020B0503020204020204" pitchFamily="34" charset="-122"/>
              <a:ea typeface="微软雅黑" panose="020B0503020204020204" pitchFamily="34" charset="-122"/>
            </a:endParaRPr>
          </a:p>
        </p:txBody>
      </p:sp>
      <p:sp>
        <p:nvSpPr>
          <p:cNvPr id="7" name="TextBox 11"/>
          <p:cNvSpPr txBox="1">
            <a:spLocks noChangeArrowheads="1"/>
          </p:cNvSpPr>
          <p:nvPr userDrawn="1"/>
        </p:nvSpPr>
        <p:spPr bwMode="auto">
          <a:xfrm>
            <a:off x="2770187" y="2470944"/>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400" dirty="0" smtClean="0">
                <a:solidFill>
                  <a:srgbClr val="595959"/>
                </a:solidFill>
                <a:latin typeface="Impact" panose="020B0806030902050204" pitchFamily="34" charset="0"/>
                <a:ea typeface="微软雅黑" panose="020B0503020204020204" pitchFamily="34" charset="-122"/>
              </a:rPr>
              <a:t>03   </a:t>
            </a:r>
            <a:r>
              <a:rPr lang="zh-CN" altLang="en-US" sz="2400" dirty="0" smtClean="0">
                <a:solidFill>
                  <a:srgbClr val="595959"/>
                </a:solidFill>
                <a:latin typeface="Impact" panose="020B0806030902050204" pitchFamily="34" charset="0"/>
                <a:ea typeface="微软雅黑" panose="020B0503020204020204" pitchFamily="34" charset="-122"/>
              </a:rPr>
              <a:t>二维图形生成</a:t>
            </a:r>
            <a:endParaRPr lang="zh-CN" altLang="en-US" sz="2400" dirty="0" smtClean="0">
              <a:solidFill>
                <a:srgbClr val="595959"/>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3"/>
          <a:stretch>
            <a:fillRect/>
          </a:stretch>
        </p:blipFill>
        <p:spPr>
          <a:xfrm>
            <a:off x="0" y="0"/>
            <a:ext cx="1643366" cy="1943100"/>
          </a:xfrm>
          <a:prstGeom prst="rect">
            <a:avLst/>
          </a:prstGeom>
        </p:spPr>
      </p:pic>
      <p:sp>
        <p:nvSpPr>
          <p:cNvPr id="10" name="TextBox 11"/>
          <p:cNvSpPr txBox="1">
            <a:spLocks noChangeArrowheads="1"/>
          </p:cNvSpPr>
          <p:nvPr userDrawn="1"/>
        </p:nvSpPr>
        <p:spPr bwMode="auto">
          <a:xfrm>
            <a:off x="2770187" y="2962277"/>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400" dirty="0" smtClean="0">
                <a:solidFill>
                  <a:srgbClr val="595959"/>
                </a:solidFill>
                <a:latin typeface="Impact" panose="020B0806030902050204" pitchFamily="34" charset="0"/>
                <a:ea typeface="微软雅黑" panose="020B0503020204020204" pitchFamily="34" charset="-122"/>
              </a:rPr>
              <a:t>04   </a:t>
            </a:r>
            <a:r>
              <a:rPr lang="zh-CN" altLang="en-US" sz="2400" dirty="0" smtClean="0">
                <a:solidFill>
                  <a:srgbClr val="595959"/>
                </a:solidFill>
                <a:latin typeface="Impact" panose="020B0806030902050204" pitchFamily="34" charset="0"/>
                <a:ea typeface="微软雅黑" panose="020B0503020204020204" pitchFamily="34" charset="-122"/>
              </a:rPr>
              <a:t>图形几何变换</a:t>
            </a:r>
            <a:endParaRPr lang="zh-CN" altLang="en-US" sz="2400" dirty="0" smtClean="0">
              <a:solidFill>
                <a:srgbClr val="595959"/>
              </a:solidFill>
              <a:latin typeface="微软雅黑" panose="020B0503020204020204" pitchFamily="34" charset="-122"/>
              <a:ea typeface="微软雅黑" panose="020B0503020204020204" pitchFamily="34" charset="-122"/>
            </a:endParaRPr>
          </a:p>
        </p:txBody>
      </p:sp>
      <p:sp>
        <p:nvSpPr>
          <p:cNvPr id="11" name="TextBox 11"/>
          <p:cNvSpPr txBox="1">
            <a:spLocks noChangeArrowheads="1"/>
          </p:cNvSpPr>
          <p:nvPr userDrawn="1"/>
        </p:nvSpPr>
        <p:spPr bwMode="auto">
          <a:xfrm>
            <a:off x="2770187" y="3456783"/>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400" dirty="0" smtClean="0">
                <a:solidFill>
                  <a:srgbClr val="595959"/>
                </a:solidFill>
                <a:latin typeface="Impact" panose="020B0806030902050204" pitchFamily="34" charset="0"/>
                <a:ea typeface="微软雅黑" panose="020B0503020204020204" pitchFamily="34" charset="-122"/>
              </a:rPr>
              <a:t>05   </a:t>
            </a:r>
            <a:r>
              <a:rPr lang="zh-CN" altLang="en-US" sz="2400" dirty="0" smtClean="0">
                <a:solidFill>
                  <a:srgbClr val="595959"/>
                </a:solidFill>
                <a:latin typeface="Impact" panose="020B0806030902050204" pitchFamily="34" charset="0"/>
                <a:ea typeface="微软雅黑" panose="020B0503020204020204" pitchFamily="34" charset="-122"/>
              </a:rPr>
              <a:t>二维观察</a:t>
            </a:r>
            <a:endParaRPr lang="zh-CN" altLang="en-US" sz="2400" dirty="0" smtClean="0">
              <a:solidFill>
                <a:srgbClr val="595959"/>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userDrawn="1"/>
        </p:nvSpPr>
        <p:spPr bwMode="auto">
          <a:xfrm>
            <a:off x="2770187" y="3976291"/>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defRPr/>
            </a:pPr>
            <a:r>
              <a:rPr lang="en-US" altLang="zh-CN" sz="2400" dirty="0" smtClean="0">
                <a:solidFill>
                  <a:srgbClr val="595959"/>
                </a:solidFill>
                <a:latin typeface="Impact" panose="020B0806030902050204" pitchFamily="34" charset="0"/>
                <a:ea typeface="微软雅黑" panose="020B0503020204020204" pitchFamily="34" charset="-122"/>
              </a:rPr>
              <a:t>06   </a:t>
            </a:r>
            <a:r>
              <a:rPr lang="zh-CN" altLang="en-US" sz="2400" dirty="0" smtClean="0">
                <a:solidFill>
                  <a:srgbClr val="595959"/>
                </a:solidFill>
                <a:latin typeface="Impact" panose="020B0806030902050204" pitchFamily="34" charset="0"/>
                <a:ea typeface="微软雅黑" panose="020B0503020204020204" pitchFamily="34" charset="-122"/>
              </a:rPr>
              <a:t>三维观察</a:t>
            </a:r>
            <a:endParaRPr lang="zh-CN" altLang="en-US" sz="2400" dirty="0" smtClean="0">
              <a:solidFill>
                <a:srgbClr val="595959"/>
              </a:solidFill>
              <a:latin typeface="微软雅黑" panose="020B0503020204020204" pitchFamily="34" charset="-122"/>
              <a:ea typeface="微软雅黑" panose="020B0503020204020204" pitchFamily="34" charset="-122"/>
            </a:endParaRPr>
          </a:p>
        </p:txBody>
      </p:sp>
      <p:sp>
        <p:nvSpPr>
          <p:cNvPr id="13" name="TextBox 11"/>
          <p:cNvSpPr txBox="1">
            <a:spLocks noChangeArrowheads="1"/>
          </p:cNvSpPr>
          <p:nvPr userDrawn="1"/>
        </p:nvSpPr>
        <p:spPr bwMode="auto">
          <a:xfrm>
            <a:off x="2770187" y="4480125"/>
            <a:ext cx="380774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defRPr/>
            </a:pPr>
            <a:r>
              <a:rPr lang="en-US" altLang="zh-CN" sz="2400" dirty="0" smtClean="0">
                <a:solidFill>
                  <a:srgbClr val="595959"/>
                </a:solidFill>
                <a:latin typeface="Impact" panose="020B0806030902050204" pitchFamily="34" charset="0"/>
                <a:ea typeface="微软雅黑" panose="020B0503020204020204" pitchFamily="34" charset="-122"/>
              </a:rPr>
              <a:t>07   </a:t>
            </a:r>
            <a:r>
              <a:rPr lang="zh-CN" altLang="en-US" sz="2400" dirty="0" smtClean="0">
                <a:solidFill>
                  <a:srgbClr val="595959"/>
                </a:solidFill>
                <a:latin typeface="Impact" panose="020B0806030902050204" pitchFamily="34" charset="0"/>
                <a:ea typeface="微软雅黑" panose="020B0503020204020204" pitchFamily="34" charset="-122"/>
              </a:rPr>
              <a:t>三维对象</a:t>
            </a:r>
            <a:endParaRPr lang="zh-CN" altLang="en-US" sz="2400" dirty="0" smtClean="0">
              <a:solidFill>
                <a:srgbClr val="595959"/>
              </a:solidFill>
              <a:latin typeface="微软雅黑" panose="020B0503020204020204" pitchFamily="34" charset="-122"/>
              <a:ea typeface="微软雅黑" panose="020B0503020204020204" pitchFamily="34" charset="-122"/>
            </a:endParaRPr>
          </a:p>
        </p:txBody>
      </p:sp>
      <p:sp>
        <p:nvSpPr>
          <p:cNvPr id="14" name="TextBox 11"/>
          <p:cNvSpPr txBox="1">
            <a:spLocks noChangeArrowheads="1"/>
          </p:cNvSpPr>
          <p:nvPr userDrawn="1"/>
        </p:nvSpPr>
        <p:spPr bwMode="auto">
          <a:xfrm>
            <a:off x="2770187" y="4960145"/>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defRPr/>
            </a:pPr>
            <a:r>
              <a:rPr lang="en-US" altLang="zh-CN" sz="2400" dirty="0" smtClean="0">
                <a:solidFill>
                  <a:srgbClr val="595959"/>
                </a:solidFill>
                <a:latin typeface="Impact" panose="020B0806030902050204" pitchFamily="34" charset="0"/>
                <a:ea typeface="微软雅黑" panose="020B0503020204020204" pitchFamily="34" charset="-122"/>
              </a:rPr>
              <a:t>08   </a:t>
            </a:r>
            <a:r>
              <a:rPr lang="zh-CN" altLang="en-US" sz="2400" dirty="0" smtClean="0">
                <a:solidFill>
                  <a:srgbClr val="595959"/>
                </a:solidFill>
                <a:latin typeface="Impact" panose="020B0806030902050204" pitchFamily="34" charset="0"/>
                <a:ea typeface="微软雅黑" panose="020B0503020204020204" pitchFamily="34" charset="-122"/>
              </a:rPr>
              <a:t>真实感图形技术</a:t>
            </a:r>
            <a:endParaRPr lang="zh-CN" altLang="en-US" sz="2400" dirty="0" smtClean="0">
              <a:solidFill>
                <a:srgbClr val="595959"/>
              </a:solidFill>
              <a:latin typeface="微软雅黑" panose="020B0503020204020204" pitchFamily="34" charset="-122"/>
              <a:ea typeface="微软雅黑" panose="020B0503020204020204" pitchFamily="34" charset="-122"/>
            </a:endParaRPr>
          </a:p>
        </p:txBody>
      </p:sp>
      <p:sp>
        <p:nvSpPr>
          <p:cNvPr id="15" name="TextBox 11"/>
          <p:cNvSpPr txBox="1">
            <a:spLocks noChangeArrowheads="1"/>
          </p:cNvSpPr>
          <p:nvPr userDrawn="1"/>
        </p:nvSpPr>
        <p:spPr bwMode="auto">
          <a:xfrm>
            <a:off x="2770187" y="5494139"/>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defRPr/>
            </a:pPr>
            <a:r>
              <a:rPr lang="en-US" altLang="zh-CN" sz="2400" dirty="0" smtClean="0">
                <a:solidFill>
                  <a:srgbClr val="595959"/>
                </a:solidFill>
                <a:latin typeface="Impact" panose="020B0806030902050204" pitchFamily="34" charset="0"/>
                <a:ea typeface="微软雅黑" panose="020B0503020204020204" pitchFamily="34" charset="-122"/>
              </a:rPr>
              <a:t>09   </a:t>
            </a:r>
            <a:r>
              <a:rPr lang="zh-CN" altLang="en-US" sz="2400" dirty="0" smtClean="0">
                <a:solidFill>
                  <a:srgbClr val="595959"/>
                </a:solidFill>
                <a:latin typeface="Impact" panose="020B0806030902050204" pitchFamily="34" charset="0"/>
                <a:ea typeface="微软雅黑" panose="020B0503020204020204" pitchFamily="34" charset="-122"/>
              </a:rPr>
              <a:t>交互技术</a:t>
            </a:r>
            <a:endParaRPr lang="zh-CN" altLang="en-US" sz="2400" dirty="0" smtClean="0">
              <a:solidFill>
                <a:srgbClr val="595959"/>
              </a:solidFill>
              <a:latin typeface="微软雅黑" panose="020B0503020204020204" pitchFamily="34" charset="-122"/>
              <a:ea typeface="微软雅黑" panose="020B0503020204020204" pitchFamily="34" charset="-122"/>
            </a:endParaRPr>
          </a:p>
        </p:txBody>
      </p:sp>
      <p:sp>
        <p:nvSpPr>
          <p:cNvPr id="16" name="TextBox 11"/>
          <p:cNvSpPr txBox="1">
            <a:spLocks noChangeArrowheads="1"/>
          </p:cNvSpPr>
          <p:nvPr userDrawn="1"/>
        </p:nvSpPr>
        <p:spPr bwMode="auto">
          <a:xfrm>
            <a:off x="2770186" y="5973962"/>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defRPr/>
            </a:pPr>
            <a:r>
              <a:rPr lang="en-US" altLang="zh-CN" sz="2400" dirty="0" smtClean="0">
                <a:solidFill>
                  <a:srgbClr val="595959"/>
                </a:solidFill>
                <a:latin typeface="Impact" panose="020B0806030902050204" pitchFamily="34" charset="0"/>
                <a:ea typeface="微软雅黑" panose="020B0503020204020204" pitchFamily="34" charset="-122"/>
              </a:rPr>
              <a:t>10   </a:t>
            </a:r>
            <a:r>
              <a:rPr lang="zh-CN" altLang="en-US" sz="2400" dirty="0" smtClean="0">
                <a:solidFill>
                  <a:srgbClr val="595959"/>
                </a:solidFill>
                <a:latin typeface="Impact" panose="020B0806030902050204" pitchFamily="34" charset="0"/>
                <a:ea typeface="微软雅黑" panose="020B0503020204020204" pitchFamily="34" charset="-122"/>
              </a:rPr>
              <a:t>计算机动画</a:t>
            </a:r>
            <a:endParaRPr lang="zh-CN" altLang="en-US" sz="2400" dirty="0" smtClean="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矩形 1"/>
          <p:cNvSpPr/>
          <p:nvPr userDrawn="1"/>
        </p:nvSpPr>
        <p:spPr>
          <a:xfrm flipH="1">
            <a:off x="9143999" y="0"/>
            <a:ext cx="4571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916446" y="0"/>
            <a:ext cx="214313"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877728" y="523786"/>
            <a:ext cx="7405217" cy="629013"/>
          </a:xfrm>
          <a:prstGeom prst="rect">
            <a:avLst/>
          </a:prstGeo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93511" y="1569155"/>
            <a:ext cx="8393029" cy="4173185"/>
          </a:xfrm>
          <a:prstGeom prst="rect">
            <a:avLst/>
          </a:prstGeom>
        </p:spPr>
        <p:txBody>
          <a:bodyPr/>
          <a:lstStyle>
            <a:lvl1pPr marL="457200" indent="-457200">
              <a:buClr>
                <a:srgbClr val="FF9300"/>
              </a:buClr>
              <a:buFont typeface="Wingdings" panose="05000000000000000000" pitchFamily="2" charset="2"/>
              <a:buChar char="n"/>
              <a:defRPr/>
            </a:lvl1pPr>
            <a:lvl2pPr marL="685800" indent="-228600">
              <a:buClr>
                <a:srgbClr val="FF9300"/>
              </a:buClr>
              <a:buFont typeface="Wingdings" panose="05000000000000000000" pitchFamily="2" charset="2"/>
              <a:buChar char="l"/>
              <a:defRPr/>
            </a:lvl2pPr>
            <a:lvl4pPr marL="1657350" indent="-285750">
              <a:buClr>
                <a:srgbClr val="FF9300"/>
              </a:buClr>
              <a:buFont typeface="Wingdings" panose="05000000000000000000" pitchFamily="2" charset="2"/>
              <a:buChar char=""/>
              <a:defRPr/>
            </a:lvl4pPr>
            <a:lvl5pPr marL="2057400" indent="-228600">
              <a:buClr>
                <a:srgbClr val="FF9300"/>
              </a:buClr>
              <a:buFont typeface="Calibri" panose="020F050202020403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矩形 1"/>
          <p:cNvSpPr/>
          <p:nvPr userDrawn="1"/>
        </p:nvSpPr>
        <p:spPr>
          <a:xfrm>
            <a:off x="-12700" y="0"/>
            <a:ext cx="9215438" cy="4740275"/>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Text Box 2"/>
          <p:cNvSpPr txBox="1">
            <a:spLocks noChangeArrowheads="1"/>
          </p:cNvSpPr>
          <p:nvPr userDrawn="1"/>
        </p:nvSpPr>
        <p:spPr bwMode="auto">
          <a:xfrm>
            <a:off x="2908300" y="4984750"/>
            <a:ext cx="332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3600" b="1" dirty="0" smtClean="0">
                <a:solidFill>
                  <a:srgbClr val="595959"/>
                </a:solidFill>
                <a:latin typeface="微软雅黑" panose="020B0503020204020204" pitchFamily="34" charset="-122"/>
                <a:ea typeface="微软雅黑" panose="020B0503020204020204" pitchFamily="34" charset="-122"/>
                <a:sym typeface="Arial" panose="020B0604020202020204" pitchFamily="34" charset="0"/>
              </a:rPr>
              <a:t>THANKS</a:t>
            </a:r>
            <a:endParaRPr lang="zh-CN" altLang="en-US" sz="3600" b="1" dirty="0" smtClean="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4" name="直接连接符 3"/>
          <p:cNvCxnSpPr/>
          <p:nvPr userDrawn="1"/>
        </p:nvCxnSpPr>
        <p:spPr>
          <a:xfrm>
            <a:off x="2249488" y="5700713"/>
            <a:ext cx="46450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225" y="2223295"/>
            <a:ext cx="2936875" cy="2202656"/>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6269" y="2228851"/>
            <a:ext cx="2944018" cy="2248903"/>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35700" y="2189982"/>
            <a:ext cx="2908300" cy="2326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4"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par>
                                <p:cTn id="17" presetID="52" presetClass="entr" presetSubtype="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Scale>
                                      <p:cBhvr>
                                        <p:cTn id="19"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500" decel="50000" fill="hold">
                                          <p:stCondLst>
                                            <p:cond delay="0"/>
                                          </p:stCondLst>
                                        </p:cTn>
                                        <p:tgtEl>
                                          <p:spTgt spid="8"/>
                                        </p:tgtEl>
                                        <p:attrNameLst>
                                          <p:attrName>ppt_x</p:attrName>
                                          <p:attrName>ppt_y</p:attrName>
                                        </p:attrNameLst>
                                      </p:cBhvr>
                                    </p:animMotion>
                                    <p:animEffect transition="in" filter="fade">
                                      <p:cBhvr>
                                        <p:cTn id="21" dur="500"/>
                                        <p:tgtEl>
                                          <p:spTgt spid="8"/>
                                        </p:tgtEl>
                                      </p:cBhvr>
                                    </p:animEffect>
                                  </p:childTnLst>
                                </p:cTn>
                              </p:par>
                            </p:childTnLst>
                          </p:cTn>
                        </p:par>
                        <p:par>
                          <p:cTn id="22" fill="hold">
                            <p:stCondLst>
                              <p:cond delay="500"/>
                            </p:stCondLst>
                            <p:childTnLst>
                              <p:par>
                                <p:cTn id="23" presetID="5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Scale>
                                      <p:cBhvr>
                                        <p:cTn id="25" dur="5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500" decel="50000" fill="hold">
                                          <p:stCondLst>
                                            <p:cond delay="0"/>
                                          </p:stCondLst>
                                        </p:cTn>
                                        <p:tgtEl>
                                          <p:spTgt spid="9"/>
                                        </p:tgtEl>
                                        <p:attrNameLst>
                                          <p:attrName>ppt_x</p:attrName>
                                          <p:attrName>ppt_y</p:attrName>
                                        </p:attrNameLst>
                                      </p:cBhvr>
                                    </p:animMotion>
                                    <p:animEffect transition="in" filter="fade">
                                      <p:cBhvr>
                                        <p:cTn id="27" dur="500"/>
                                        <p:tgtEl>
                                          <p:spTgt spid="9"/>
                                        </p:tgtEl>
                                      </p:cBhvr>
                                    </p:animEffect>
                                  </p:childTnLst>
                                </p:cTn>
                              </p:par>
                            </p:childTnLst>
                          </p:cTn>
                        </p:par>
                        <p:par>
                          <p:cTn id="28" fill="hold">
                            <p:stCondLst>
                              <p:cond delay="1000"/>
                            </p:stCondLst>
                            <p:childTnLst>
                              <p:par>
                                <p:cTn id="29" presetID="52"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Scale>
                                      <p:cBhvr>
                                        <p:cTn id="31" dur="5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500" decel="50000" fill="hold">
                                          <p:stCondLst>
                                            <p:cond delay="0"/>
                                          </p:stCondLst>
                                        </p:cTn>
                                        <p:tgtEl>
                                          <p:spTgt spid="10"/>
                                        </p:tgtEl>
                                        <p:attrNameLst>
                                          <p:attrName>ppt_x</p:attrName>
                                          <p:attrName>ppt_y</p:attrName>
                                        </p:attrNameLst>
                                      </p:cBhvr>
                                    </p:animMotion>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5" name="矩形 4"/>
          <p:cNvSpPr/>
          <p:nvPr userDrawn="1"/>
        </p:nvSpPr>
        <p:spPr>
          <a:xfrm>
            <a:off x="-7938" y="6042025"/>
            <a:ext cx="9188451" cy="81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 name="Pictur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4700" y="6345238"/>
            <a:ext cx="5829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userDrawn="1"/>
        </p:nvSpPr>
        <p:spPr bwMode="auto">
          <a:xfrm>
            <a:off x="3722688" y="6346825"/>
            <a:ext cx="4981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n"/>
              <a:defRPr/>
            </a:pPr>
            <a:r>
              <a:rPr lang="en-US" altLang="zh-CN" sz="1400" b="1" dirty="0" smtClean="0">
                <a:solidFill>
                  <a:schemeClr val="bg1"/>
                </a:solidFill>
                <a:latin typeface="Verdana" panose="020B0604030504040204" pitchFamily="34" charset="0"/>
              </a:rPr>
              <a:t> Computer Graphics</a:t>
            </a:r>
          </a:p>
        </p:txBody>
      </p:sp>
      <p:sp>
        <p:nvSpPr>
          <p:cNvPr id="8" name="Freeform 2670"/>
          <p:cNvSpPr>
            <a:spLocks noEditPoints="1"/>
          </p:cNvSpPr>
          <p:nvPr userDrawn="1"/>
        </p:nvSpPr>
        <p:spPr bwMode="auto">
          <a:xfrm>
            <a:off x="2786063" y="6273800"/>
            <a:ext cx="403225" cy="406400"/>
          </a:xfrm>
          <a:custGeom>
            <a:avLst/>
            <a:gdLst>
              <a:gd name="T0" fmla="*/ 2147483647 w 300"/>
              <a:gd name="T1" fmla="*/ 2147483647 h 302"/>
              <a:gd name="T2" fmla="*/ 2147483647 w 300"/>
              <a:gd name="T3" fmla="*/ 2147483647 h 302"/>
              <a:gd name="T4" fmla="*/ 2147483647 w 300"/>
              <a:gd name="T5" fmla="*/ 2147483647 h 302"/>
              <a:gd name="T6" fmla="*/ 2147483647 w 300"/>
              <a:gd name="T7" fmla="*/ 2147483647 h 302"/>
              <a:gd name="T8" fmla="*/ 2147483647 w 300"/>
              <a:gd name="T9" fmla="*/ 2147483647 h 302"/>
              <a:gd name="T10" fmla="*/ 2147483647 w 300"/>
              <a:gd name="T11" fmla="*/ 2147483647 h 302"/>
              <a:gd name="T12" fmla="*/ 0 w 300"/>
              <a:gd name="T13" fmla="*/ 2147483647 h 302"/>
              <a:gd name="T14" fmla="*/ 0 w 300"/>
              <a:gd name="T15" fmla="*/ 2147483647 h 302"/>
              <a:gd name="T16" fmla="*/ 2147483647 w 300"/>
              <a:gd name="T17" fmla="*/ 2147483647 h 302"/>
              <a:gd name="T18" fmla="*/ 2147483647 w 300"/>
              <a:gd name="T19" fmla="*/ 2147483647 h 302"/>
              <a:gd name="T20" fmla="*/ 2147483647 w 300"/>
              <a:gd name="T21" fmla="*/ 2147483647 h 302"/>
              <a:gd name="T22" fmla="*/ 2147483647 w 300"/>
              <a:gd name="T23" fmla="*/ 2147483647 h 302"/>
              <a:gd name="T24" fmla="*/ 2147483647 w 300"/>
              <a:gd name="T25" fmla="*/ 0 h 302"/>
              <a:gd name="T26" fmla="*/ 2147483647 w 300"/>
              <a:gd name="T27" fmla="*/ 2147483647 h 302"/>
              <a:gd name="T28" fmla="*/ 2147483647 w 300"/>
              <a:gd name="T29" fmla="*/ 2147483647 h 302"/>
              <a:gd name="T30" fmla="*/ 2147483647 w 300"/>
              <a:gd name="T31" fmla="*/ 2147483647 h 302"/>
              <a:gd name="T32" fmla="*/ 2147483647 w 300"/>
              <a:gd name="T33" fmla="*/ 2147483647 h 302"/>
              <a:gd name="T34" fmla="*/ 2147483647 w 300"/>
              <a:gd name="T35" fmla="*/ 2147483647 h 302"/>
              <a:gd name="T36" fmla="*/ 2147483647 w 300"/>
              <a:gd name="T37" fmla="*/ 2147483647 h 302"/>
              <a:gd name="T38" fmla="*/ 2147483647 w 300"/>
              <a:gd name="T39" fmla="*/ 2147483647 h 302"/>
              <a:gd name="T40" fmla="*/ 2147483647 w 300"/>
              <a:gd name="T41" fmla="*/ 2147483647 h 302"/>
              <a:gd name="T42" fmla="*/ 2147483647 w 300"/>
              <a:gd name="T43" fmla="*/ 2147483647 h 302"/>
              <a:gd name="T44" fmla="*/ 2147483647 w 300"/>
              <a:gd name="T45" fmla="*/ 2147483647 h 302"/>
              <a:gd name="T46" fmla="*/ 2147483647 w 300"/>
              <a:gd name="T47" fmla="*/ 2147483647 h 302"/>
              <a:gd name="T48" fmla="*/ 2147483647 w 300"/>
              <a:gd name="T49" fmla="*/ 2147483647 h 302"/>
              <a:gd name="T50" fmla="*/ 2147483647 w 300"/>
              <a:gd name="T51" fmla="*/ 2147483647 h 302"/>
              <a:gd name="T52" fmla="*/ 2147483647 w 300"/>
              <a:gd name="T53" fmla="*/ 2147483647 h 302"/>
              <a:gd name="T54" fmla="*/ 2147483647 w 300"/>
              <a:gd name="T55" fmla="*/ 2147483647 h 302"/>
              <a:gd name="T56" fmla="*/ 2147483647 w 300"/>
              <a:gd name="T57" fmla="*/ 2147483647 h 302"/>
              <a:gd name="T58" fmla="*/ 2147483647 w 300"/>
              <a:gd name="T59" fmla="*/ 2147483647 h 302"/>
              <a:gd name="T60" fmla="*/ 2147483647 w 300"/>
              <a:gd name="T61" fmla="*/ 2147483647 h 302"/>
              <a:gd name="T62" fmla="*/ 2147483647 w 300"/>
              <a:gd name="T63" fmla="*/ 2147483647 h 302"/>
              <a:gd name="T64" fmla="*/ 2147483647 w 300"/>
              <a:gd name="T65" fmla="*/ 2147483647 h 302"/>
              <a:gd name="T66" fmla="*/ 2147483647 w 300"/>
              <a:gd name="T67" fmla="*/ 2147483647 h 302"/>
              <a:gd name="T68" fmla="*/ 2147483647 w 300"/>
              <a:gd name="T69" fmla="*/ 2147483647 h 302"/>
              <a:gd name="T70" fmla="*/ 2147483647 w 300"/>
              <a:gd name="T71" fmla="*/ 2147483647 h 302"/>
              <a:gd name="T72" fmla="*/ 2147483647 w 300"/>
              <a:gd name="T73" fmla="*/ 2147483647 h 302"/>
              <a:gd name="T74" fmla="*/ 2147483647 w 300"/>
              <a:gd name="T75" fmla="*/ 2147483647 h 302"/>
              <a:gd name="T76" fmla="*/ 2147483647 w 300"/>
              <a:gd name="T77" fmla="*/ 2147483647 h 302"/>
              <a:gd name="T78" fmla="*/ 2147483647 w 300"/>
              <a:gd name="T79" fmla="*/ 2147483647 h 302"/>
              <a:gd name="T80" fmla="*/ 2147483647 w 300"/>
              <a:gd name="T81" fmla="*/ 2147483647 h 302"/>
              <a:gd name="T82" fmla="*/ 2147483647 w 300"/>
              <a:gd name="T83" fmla="*/ 2147483647 h 302"/>
              <a:gd name="T84" fmla="*/ 2147483647 w 300"/>
              <a:gd name="T85" fmla="*/ 2147483647 h 302"/>
              <a:gd name="T86" fmla="*/ 2147483647 w 300"/>
              <a:gd name="T87" fmla="*/ 2147483647 h 302"/>
              <a:gd name="T88" fmla="*/ 2147483647 w 300"/>
              <a:gd name="T89" fmla="*/ 2147483647 h 302"/>
              <a:gd name="T90" fmla="*/ 2147483647 w 300"/>
              <a:gd name="T91" fmla="*/ 2147483647 h 302"/>
              <a:gd name="T92" fmla="*/ 2147483647 w 300"/>
              <a:gd name="T93" fmla="*/ 2147483647 h 302"/>
              <a:gd name="T94" fmla="*/ 2147483647 w 300"/>
              <a:gd name="T95" fmla="*/ 2147483647 h 302"/>
              <a:gd name="T96" fmla="*/ 2147483647 w 300"/>
              <a:gd name="T97" fmla="*/ 2147483647 h 302"/>
              <a:gd name="T98" fmla="*/ 2147483647 w 300"/>
              <a:gd name="T99" fmla="*/ 2147483647 h 302"/>
              <a:gd name="T100" fmla="*/ 2147483647 w 300"/>
              <a:gd name="T101" fmla="*/ 2147483647 h 302"/>
              <a:gd name="T102" fmla="*/ 2147483647 w 300"/>
              <a:gd name="T103" fmla="*/ 2147483647 h 302"/>
              <a:gd name="T104" fmla="*/ 2147483647 w 300"/>
              <a:gd name="T105" fmla="*/ 2147483647 h 302"/>
              <a:gd name="T106" fmla="*/ 2147483647 w 300"/>
              <a:gd name="T107" fmla="*/ 2147483647 h 302"/>
              <a:gd name="T108" fmla="*/ 2147483647 w 300"/>
              <a:gd name="T109" fmla="*/ 2147483647 h 302"/>
              <a:gd name="T110" fmla="*/ 2147483647 w 300"/>
              <a:gd name="T111" fmla="*/ 2147483647 h 302"/>
              <a:gd name="T112" fmla="*/ 2147483647 w 300"/>
              <a:gd name="T113" fmla="*/ 2147483647 h 302"/>
              <a:gd name="T114" fmla="*/ 2147483647 w 300"/>
              <a:gd name="T115" fmla="*/ 2147483647 h 302"/>
              <a:gd name="T116" fmla="*/ 2147483647 w 300"/>
              <a:gd name="T117" fmla="*/ 2147483647 h 302"/>
              <a:gd name="T118" fmla="*/ 2147483647 w 300"/>
              <a:gd name="T119" fmla="*/ 2147483647 h 302"/>
              <a:gd name="T120" fmla="*/ 2147483647 w 300"/>
              <a:gd name="T121" fmla="*/ 2147483647 h 3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02"/>
              <a:gd name="T185" fmla="*/ 300 w 300"/>
              <a:gd name="T186" fmla="*/ 302 h 3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02">
                <a:moveTo>
                  <a:pt x="140" y="278"/>
                </a:moveTo>
                <a:lnTo>
                  <a:pt x="140" y="278"/>
                </a:lnTo>
                <a:lnTo>
                  <a:pt x="128" y="288"/>
                </a:lnTo>
                <a:lnTo>
                  <a:pt x="114" y="296"/>
                </a:lnTo>
                <a:lnTo>
                  <a:pt x="98" y="300"/>
                </a:lnTo>
                <a:lnTo>
                  <a:pt x="82" y="302"/>
                </a:lnTo>
                <a:lnTo>
                  <a:pt x="30" y="302"/>
                </a:lnTo>
                <a:lnTo>
                  <a:pt x="18" y="300"/>
                </a:lnTo>
                <a:lnTo>
                  <a:pt x="8" y="292"/>
                </a:lnTo>
                <a:lnTo>
                  <a:pt x="2" y="284"/>
                </a:lnTo>
                <a:lnTo>
                  <a:pt x="0" y="272"/>
                </a:lnTo>
                <a:lnTo>
                  <a:pt x="0" y="218"/>
                </a:lnTo>
                <a:lnTo>
                  <a:pt x="0" y="202"/>
                </a:lnTo>
                <a:lnTo>
                  <a:pt x="6" y="188"/>
                </a:lnTo>
                <a:lnTo>
                  <a:pt x="14" y="174"/>
                </a:lnTo>
                <a:lnTo>
                  <a:pt x="24" y="160"/>
                </a:lnTo>
                <a:lnTo>
                  <a:pt x="160" y="24"/>
                </a:lnTo>
                <a:lnTo>
                  <a:pt x="172" y="14"/>
                </a:lnTo>
                <a:lnTo>
                  <a:pt x="186" y="6"/>
                </a:lnTo>
                <a:lnTo>
                  <a:pt x="202" y="2"/>
                </a:lnTo>
                <a:lnTo>
                  <a:pt x="218" y="0"/>
                </a:lnTo>
                <a:lnTo>
                  <a:pt x="234" y="2"/>
                </a:lnTo>
                <a:lnTo>
                  <a:pt x="250" y="6"/>
                </a:lnTo>
                <a:lnTo>
                  <a:pt x="264" y="14"/>
                </a:lnTo>
                <a:lnTo>
                  <a:pt x="276" y="24"/>
                </a:lnTo>
                <a:lnTo>
                  <a:pt x="288" y="38"/>
                </a:lnTo>
                <a:lnTo>
                  <a:pt x="294" y="52"/>
                </a:lnTo>
                <a:lnTo>
                  <a:pt x="300" y="66"/>
                </a:lnTo>
                <a:lnTo>
                  <a:pt x="300" y="84"/>
                </a:lnTo>
                <a:lnTo>
                  <a:pt x="300" y="100"/>
                </a:lnTo>
                <a:lnTo>
                  <a:pt x="294" y="116"/>
                </a:lnTo>
                <a:lnTo>
                  <a:pt x="288" y="130"/>
                </a:lnTo>
                <a:lnTo>
                  <a:pt x="276" y="142"/>
                </a:lnTo>
                <a:lnTo>
                  <a:pt x="140" y="278"/>
                </a:lnTo>
                <a:close/>
                <a:moveTo>
                  <a:pt x="42" y="186"/>
                </a:moveTo>
                <a:lnTo>
                  <a:pt x="42" y="186"/>
                </a:lnTo>
                <a:lnTo>
                  <a:pt x="36" y="194"/>
                </a:lnTo>
                <a:lnTo>
                  <a:pt x="32" y="202"/>
                </a:lnTo>
                <a:lnTo>
                  <a:pt x="30" y="210"/>
                </a:lnTo>
                <a:lnTo>
                  <a:pt x="30" y="218"/>
                </a:lnTo>
                <a:lnTo>
                  <a:pt x="30" y="228"/>
                </a:lnTo>
                <a:lnTo>
                  <a:pt x="38" y="226"/>
                </a:lnTo>
                <a:lnTo>
                  <a:pt x="44" y="228"/>
                </a:lnTo>
                <a:lnTo>
                  <a:pt x="52" y="230"/>
                </a:lnTo>
                <a:lnTo>
                  <a:pt x="58" y="232"/>
                </a:lnTo>
                <a:lnTo>
                  <a:pt x="64" y="238"/>
                </a:lnTo>
                <a:lnTo>
                  <a:pt x="68" y="244"/>
                </a:lnTo>
                <a:lnTo>
                  <a:pt x="72" y="250"/>
                </a:lnTo>
                <a:lnTo>
                  <a:pt x="74" y="256"/>
                </a:lnTo>
                <a:lnTo>
                  <a:pt x="74" y="264"/>
                </a:lnTo>
                <a:lnTo>
                  <a:pt x="74" y="272"/>
                </a:lnTo>
                <a:lnTo>
                  <a:pt x="82" y="272"/>
                </a:lnTo>
                <a:lnTo>
                  <a:pt x="92" y="270"/>
                </a:lnTo>
                <a:lnTo>
                  <a:pt x="100" y="268"/>
                </a:lnTo>
                <a:lnTo>
                  <a:pt x="108" y="266"/>
                </a:lnTo>
                <a:lnTo>
                  <a:pt x="116" y="260"/>
                </a:lnTo>
                <a:lnTo>
                  <a:pt x="120" y="252"/>
                </a:lnTo>
                <a:lnTo>
                  <a:pt x="124" y="244"/>
                </a:lnTo>
                <a:lnTo>
                  <a:pt x="126" y="236"/>
                </a:lnTo>
                <a:lnTo>
                  <a:pt x="128" y="226"/>
                </a:lnTo>
                <a:lnTo>
                  <a:pt x="126" y="216"/>
                </a:lnTo>
                <a:lnTo>
                  <a:pt x="124" y="206"/>
                </a:lnTo>
                <a:lnTo>
                  <a:pt x="118" y="198"/>
                </a:lnTo>
                <a:lnTo>
                  <a:pt x="112" y="190"/>
                </a:lnTo>
                <a:lnTo>
                  <a:pt x="104" y="182"/>
                </a:lnTo>
                <a:lnTo>
                  <a:pt x="94" y="178"/>
                </a:lnTo>
                <a:lnTo>
                  <a:pt x="86" y="174"/>
                </a:lnTo>
                <a:lnTo>
                  <a:pt x="74" y="174"/>
                </a:lnTo>
                <a:lnTo>
                  <a:pt x="66" y="174"/>
                </a:lnTo>
                <a:lnTo>
                  <a:pt x="58" y="176"/>
                </a:lnTo>
                <a:lnTo>
                  <a:pt x="50" y="180"/>
                </a:lnTo>
                <a:lnTo>
                  <a:pt x="42" y="186"/>
                </a:lnTo>
                <a:close/>
                <a:moveTo>
                  <a:pt x="158" y="218"/>
                </a:moveTo>
                <a:lnTo>
                  <a:pt x="256" y="120"/>
                </a:lnTo>
                <a:lnTo>
                  <a:pt x="262" y="112"/>
                </a:lnTo>
                <a:lnTo>
                  <a:pt x="266" y="104"/>
                </a:lnTo>
                <a:lnTo>
                  <a:pt x="270" y="94"/>
                </a:lnTo>
                <a:lnTo>
                  <a:pt x="270" y="84"/>
                </a:lnTo>
                <a:lnTo>
                  <a:pt x="270" y="72"/>
                </a:lnTo>
                <a:lnTo>
                  <a:pt x="266" y="64"/>
                </a:lnTo>
                <a:lnTo>
                  <a:pt x="262" y="54"/>
                </a:lnTo>
                <a:lnTo>
                  <a:pt x="256" y="46"/>
                </a:lnTo>
                <a:lnTo>
                  <a:pt x="248" y="40"/>
                </a:lnTo>
                <a:lnTo>
                  <a:pt x="238" y="34"/>
                </a:lnTo>
                <a:lnTo>
                  <a:pt x="228" y="32"/>
                </a:lnTo>
                <a:lnTo>
                  <a:pt x="218" y="30"/>
                </a:lnTo>
                <a:lnTo>
                  <a:pt x="208" y="32"/>
                </a:lnTo>
                <a:lnTo>
                  <a:pt x="198" y="34"/>
                </a:lnTo>
                <a:lnTo>
                  <a:pt x="188" y="40"/>
                </a:lnTo>
                <a:lnTo>
                  <a:pt x="180" y="46"/>
                </a:lnTo>
                <a:lnTo>
                  <a:pt x="82" y="144"/>
                </a:lnTo>
                <a:lnTo>
                  <a:pt x="96" y="146"/>
                </a:lnTo>
                <a:lnTo>
                  <a:pt x="110" y="152"/>
                </a:lnTo>
                <a:lnTo>
                  <a:pt x="122" y="158"/>
                </a:lnTo>
                <a:lnTo>
                  <a:pt x="134" y="168"/>
                </a:lnTo>
                <a:lnTo>
                  <a:pt x="142" y="180"/>
                </a:lnTo>
                <a:lnTo>
                  <a:pt x="150" y="192"/>
                </a:lnTo>
                <a:lnTo>
                  <a:pt x="154" y="204"/>
                </a:lnTo>
                <a:lnTo>
                  <a:pt x="158" y="218"/>
                </a:lnTo>
                <a:close/>
              </a:path>
            </a:pathLst>
          </a:custGeom>
          <a:gradFill rotWithShape="1">
            <a:gsLst>
              <a:gs pos="0">
                <a:srgbClr val="FF6600"/>
              </a:gs>
              <a:gs pos="100000">
                <a:srgbClr val="FF3300"/>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 name="Group 15"/>
          <p:cNvGrpSpPr/>
          <p:nvPr userDrawn="1"/>
        </p:nvGrpSpPr>
        <p:grpSpPr bwMode="auto">
          <a:xfrm>
            <a:off x="8418513" y="6083300"/>
            <a:ext cx="685800" cy="685800"/>
            <a:chOff x="3600" y="3675"/>
            <a:chExt cx="432" cy="432"/>
          </a:xfrm>
        </p:grpSpPr>
        <p:sp>
          <p:nvSpPr>
            <p:cNvPr id="11" name="Oval 14"/>
            <p:cNvSpPr>
              <a:spLocks noChangeArrowheads="1"/>
            </p:cNvSpPr>
            <p:nvPr userDrawn="1"/>
          </p:nvSpPr>
          <p:spPr bwMode="auto">
            <a:xfrm>
              <a:off x="3618" y="3709"/>
              <a:ext cx="396" cy="38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smtClean="0"/>
            </a:p>
          </p:txBody>
        </p:sp>
        <p:pic>
          <p:nvPicPr>
            <p:cNvPr id="12" name="Picture 79" descr="传媒大学LOGO"/>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0" y="3675"/>
              <a:ext cx="43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title"/>
          </p:nvPr>
        </p:nvSpPr>
        <p:spPr>
          <a:xfrm>
            <a:off x="1077912" y="72008"/>
            <a:ext cx="7814567" cy="764704"/>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79512" y="1052736"/>
            <a:ext cx="8856984" cy="5073427"/>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zh-CN" altLang="zh-CN"/>
          </a:p>
        </p:txBody>
      </p:sp>
      <p:sp>
        <p:nvSpPr>
          <p:cNvPr id="14"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zh-CN" altLang="zh-CN" dirty="0"/>
          </a:p>
        </p:txBody>
      </p:sp>
      <p:sp>
        <p:nvSpPr>
          <p:cNvPr id="15"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fld id="{3E8CE410-9059-4AC3-A388-B17696008CA7}" type="slidenum">
              <a:rPr lang="zh-CN" altLang="zh-CN"/>
              <a:t>‹#›</a:t>
            </a:fld>
            <a:endParaRPr lang="zh-CN" altLang="zh-C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838200" y="6400800"/>
            <a:ext cx="1905000" cy="457200"/>
          </a:xfrm>
          <a:prstGeom prst="rect">
            <a:avLst/>
          </a:prstGeom>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3429000" y="6400800"/>
            <a:ext cx="2895600" cy="457200"/>
          </a:xfrm>
          <a:prstGeom prst="rect">
            <a:avLst/>
          </a:prstGeo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7010400" y="6400800"/>
            <a:ext cx="1905000" cy="457200"/>
          </a:xfrm>
          <a:prstGeom prst="rect">
            <a:avLst/>
          </a:prstGeom>
        </p:spPr>
        <p:txBody>
          <a:bodyPr/>
          <a:lstStyle>
            <a:lvl1pPr>
              <a:defRPr/>
            </a:lvl1pPr>
          </a:lstStyle>
          <a:p>
            <a:fld id="{A9043294-53D0-4B5B-9941-5D5BD3642CEE}"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7" name="矩形 6"/>
          <p:cNvSpPr/>
          <p:nvPr userDrawn="1"/>
        </p:nvSpPr>
        <p:spPr>
          <a:xfrm>
            <a:off x="0" y="6338888"/>
            <a:ext cx="431800" cy="519112"/>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userDrawn="1"/>
        </p:nvSpPr>
        <p:spPr>
          <a:xfrm>
            <a:off x="431800" y="6338888"/>
            <a:ext cx="8712200" cy="51911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燕尾形 10"/>
          <p:cNvSpPr/>
          <p:nvPr userDrawn="1"/>
        </p:nvSpPr>
        <p:spPr>
          <a:xfrm>
            <a:off x="144463" y="6475413"/>
            <a:ext cx="141287" cy="24606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029" name="椭圆 11"/>
          <p:cNvSpPr>
            <a:spLocks noChangeArrowheads="1"/>
          </p:cNvSpPr>
          <p:nvPr userDrawn="1"/>
        </p:nvSpPr>
        <p:spPr bwMode="auto">
          <a:xfrm>
            <a:off x="8478838" y="6438900"/>
            <a:ext cx="360362" cy="360363"/>
          </a:xfrm>
          <a:prstGeom prst="ellipse">
            <a:avLst/>
          </a:prstGeom>
          <a:solidFill>
            <a:srgbClr val="FFFFFF">
              <a:alpha val="3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1030" name="TextBox 15"/>
          <p:cNvSpPr txBox="1">
            <a:spLocks noChangeArrowheads="1"/>
          </p:cNvSpPr>
          <p:nvPr userDrawn="1"/>
        </p:nvSpPr>
        <p:spPr bwMode="auto">
          <a:xfrm>
            <a:off x="8408988" y="6450013"/>
            <a:ext cx="4873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fld id="{FD099D76-08D0-4B6E-BCB9-DE45497CD497}" type="slidenum">
              <a:rPr lang="zh-CN" altLang="en-US" sz="16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6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sp>
        <p:nvSpPr>
          <p:cNvPr id="8" name="任意多边形 7"/>
          <p:cNvSpPr/>
          <p:nvPr userDrawn="1"/>
        </p:nvSpPr>
        <p:spPr>
          <a:xfrm>
            <a:off x="431800" y="201613"/>
            <a:ext cx="647700" cy="863600"/>
          </a:xfrm>
          <a:custGeom>
            <a:avLst/>
            <a:gdLst>
              <a:gd name="connsiteX0" fmla="*/ 0 w 864000"/>
              <a:gd name="connsiteY0" fmla="*/ 0 h 864000"/>
              <a:gd name="connsiteX1" fmla="*/ 864000 w 864000"/>
              <a:gd name="connsiteY1" fmla="*/ 0 h 864000"/>
              <a:gd name="connsiteX2" fmla="*/ 864000 w 864000"/>
              <a:gd name="connsiteY2" fmla="*/ 261737 h 864000"/>
              <a:gd name="connsiteX3" fmla="*/ 751007 w 864000"/>
              <a:gd name="connsiteY3" fmla="*/ 261737 h 864000"/>
              <a:gd name="connsiteX4" fmla="*/ 751007 w 864000"/>
              <a:gd name="connsiteY4" fmla="*/ 112993 h 864000"/>
              <a:gd name="connsiteX5" fmla="*/ 112993 w 864000"/>
              <a:gd name="connsiteY5" fmla="*/ 112993 h 864000"/>
              <a:gd name="connsiteX6" fmla="*/ 112993 w 864000"/>
              <a:gd name="connsiteY6" fmla="*/ 751007 h 864000"/>
              <a:gd name="connsiteX7" fmla="*/ 246681 w 864000"/>
              <a:gd name="connsiteY7" fmla="*/ 751007 h 864000"/>
              <a:gd name="connsiteX8" fmla="*/ 246681 w 864000"/>
              <a:gd name="connsiteY8" fmla="*/ 864000 h 864000"/>
              <a:gd name="connsiteX9" fmla="*/ 0 w 864000"/>
              <a:gd name="connsiteY9" fmla="*/ 8640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close/>
              </a:path>
            </a:pathLst>
          </a:cu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5.xml"/><Relationship Id="rId4" Type="http://schemas.openxmlformats.org/officeDocument/2006/relationships/image" Target="../media/image48.jpg"/></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5.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83.png"/><Relationship Id="rId4" Type="http://schemas.openxmlformats.org/officeDocument/2006/relationships/oleObject" Target="../embeddings/oleObject1.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a:off x="324130" y="5350809"/>
            <a:ext cx="4274819" cy="647700"/>
            <a:chOff x="5373175" y="2647864"/>
            <a:chExt cx="4071432" cy="648072"/>
          </a:xfrm>
        </p:grpSpPr>
        <p:sp>
          <p:nvSpPr>
            <p:cNvPr id="3" name="对角圆角矩形 2"/>
            <p:cNvSpPr/>
            <p:nvPr/>
          </p:nvSpPr>
          <p:spPr>
            <a:xfrm>
              <a:off x="5373175" y="2647864"/>
              <a:ext cx="3600000" cy="648072"/>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TextBox 6"/>
            <p:cNvSpPr txBox="1">
              <a:spLocks noChangeArrowheads="1"/>
            </p:cNvSpPr>
            <p:nvPr/>
          </p:nvSpPr>
          <p:spPr bwMode="auto">
            <a:xfrm>
              <a:off x="5506228" y="2787327"/>
              <a:ext cx="3938379" cy="369147"/>
            </a:xfrm>
            <a:prstGeom prst="rect">
              <a:avLst/>
            </a:prstGeom>
            <a:noFill/>
            <a:ln w="9525">
              <a:noFill/>
              <a:miter lim="800000"/>
            </a:ln>
          </p:spPr>
          <p:txBody>
            <a:bodyPr wrap="square" lIns="0" tIns="0" rIns="0" bIns="0" anchor="ctr">
              <a:spAutoFit/>
            </a:bodyPr>
            <a:lstStyle/>
            <a:p>
              <a:pPr eaLnBrk="1" hangingPunct="1"/>
              <a:r>
                <a:rPr lang="zh-CN" altLang="en-US" sz="2400" b="1" dirty="0" smtClean="0">
                  <a:solidFill>
                    <a:srgbClr val="FF0000"/>
                  </a:solidFill>
                  <a:latin typeface="微软雅黑" panose="020B0503020204020204" pitchFamily="34" charset="-122"/>
                  <a:ea typeface="微软雅黑" panose="020B0503020204020204" pitchFamily="34" charset="-122"/>
                </a:rPr>
                <a:t>第</a:t>
              </a:r>
              <a:r>
                <a:rPr lang="en-US" altLang="zh-CN" sz="2400" b="1" dirty="0" smtClean="0">
                  <a:solidFill>
                    <a:srgbClr val="FF0000"/>
                  </a:solidFill>
                  <a:latin typeface="微软雅黑" panose="020B0503020204020204" pitchFamily="34" charset="-122"/>
                  <a:ea typeface="微软雅黑" panose="020B0503020204020204" pitchFamily="34" charset="-122"/>
                </a:rPr>
                <a:t>11</a:t>
              </a:r>
              <a:r>
                <a:rPr lang="zh-CN" altLang="en-US" sz="2400" b="1" dirty="0" smtClean="0">
                  <a:solidFill>
                    <a:srgbClr val="FF0000"/>
                  </a:solidFill>
                  <a:latin typeface="微软雅黑" panose="020B0503020204020204" pitchFamily="34" charset="-122"/>
                  <a:ea typeface="微软雅黑" panose="020B0503020204020204" pitchFamily="34" charset="-122"/>
                </a:rPr>
                <a:t>讲：光照模型</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2">
            <a:clrChange>
              <a:clrFrom>
                <a:srgbClr val="F8F8F8"/>
              </a:clrFrom>
              <a:clrTo>
                <a:srgbClr val="F8F8F8">
                  <a:alpha val="0"/>
                </a:srgbClr>
              </a:clrTo>
            </a:clrChange>
          </a:blip>
          <a:stretch>
            <a:fillRect/>
          </a:stretch>
        </p:blipFill>
        <p:spPr>
          <a:xfrm>
            <a:off x="658646" y="2887594"/>
            <a:ext cx="4210050" cy="771525"/>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715242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1174750"/>
            <a:ext cx="6350000" cy="4508500"/>
          </a:xfrm>
          <a:prstGeom prst="rect">
            <a:avLst/>
          </a:prstGeom>
        </p:spPr>
      </p:pic>
    </p:spTree>
    <p:extLst>
      <p:ext uri="{BB962C8B-B14F-4D97-AF65-F5344CB8AC3E}">
        <p14:creationId xmlns:p14="http://schemas.microsoft.com/office/powerpoint/2010/main" val="199822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13182121603&amp;di=04feea6382cfb30ec6a8770a9956555d&amp;imgtype=jpg&amp;src=http%3A%2F%2Fa.hiphotos.baidu.com%2Fexp%2Fw%3D480%2Fsign%3D20bca8c3973df8dca63d8e99fd1172bf%2F43a7d933c895d143fd3842177bf082025aaf07b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625" y="922437"/>
            <a:ext cx="6225561" cy="4889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34"/>
            <a:ext cx="6247619" cy="420952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352" y="1022613"/>
            <a:ext cx="5803648" cy="3472268"/>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355" t="-1433" r="355" b="34956"/>
          <a:stretch>
            <a:fillRect/>
          </a:stretch>
        </p:blipFill>
        <p:spPr>
          <a:xfrm>
            <a:off x="947449" y="2650823"/>
            <a:ext cx="3922005" cy="3871731"/>
          </a:xfrm>
          <a:prstGeom prst="rect">
            <a:avLst/>
          </a:prstGeom>
        </p:spPr>
      </p:pic>
    </p:spTree>
    <p:extLst>
      <p:ext uri="{BB962C8B-B14F-4D97-AF65-F5344CB8AC3E}">
        <p14:creationId xmlns:p14="http://schemas.microsoft.com/office/powerpoint/2010/main" val="118521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250824" y="404813"/>
            <a:ext cx="8698865" cy="22344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smtClean="0">
                <a:solidFill>
                  <a:srgbClr val="000000"/>
                </a:solidFill>
                <a:latin typeface="Times New Roman" panose="02020603050405020304" pitchFamily="18" charset="0"/>
                <a:ea typeface="华文新魏" panose="02010800040101010101" pitchFamily="2" charset="-122"/>
              </a:rPr>
              <a:t>      </a:t>
            </a:r>
            <a:r>
              <a:rPr kumimoji="1" lang="en-US" altLang="zh-CN" sz="3200" b="1" dirty="0" smtClean="0">
                <a:solidFill>
                  <a:srgbClr val="000000"/>
                </a:solidFill>
                <a:latin typeface="Times New Roman" panose="02020603050405020304" pitchFamily="18" charset="0"/>
                <a:ea typeface="华文新魏" panose="02010800040101010101" pitchFamily="2" charset="-122"/>
              </a:rPr>
              <a:t>1</a:t>
            </a:r>
            <a:r>
              <a:rPr kumimoji="1" lang="en-US" altLang="zh-CN" sz="3200" b="1" dirty="0">
                <a:solidFill>
                  <a:srgbClr val="000000"/>
                </a:solidFill>
                <a:latin typeface="Times New Roman" panose="02020603050405020304" pitchFamily="18" charset="0"/>
                <a:ea typeface="华文新魏" panose="02010800040101010101" pitchFamily="2" charset="-122"/>
              </a:rPr>
              <a:t>.</a:t>
            </a:r>
            <a:r>
              <a:rPr kumimoji="1" lang="zh-CN" altLang="en-US" sz="3200" b="1" dirty="0">
                <a:solidFill>
                  <a:srgbClr val="000000"/>
                </a:solidFill>
                <a:latin typeface="Times New Roman" panose="02020603050405020304" pitchFamily="18" charset="0"/>
                <a:ea typeface="华文新魏" panose="02010800040101010101" pitchFamily="2" charset="-122"/>
              </a:rPr>
              <a:t>基本光学原理</a:t>
            </a:r>
            <a:r>
              <a:rPr kumimoji="1" lang="zh-CN" altLang="en-US" sz="2800" dirty="0">
                <a:solidFill>
                  <a:srgbClr val="000000"/>
                </a:solidFill>
                <a:latin typeface="Times New Roman" panose="02020603050405020304" pitchFamily="18" charset="0"/>
                <a:ea typeface="华文新魏" panose="02010800040101010101" pitchFamily="2" charset="-122"/>
              </a:rPr>
              <a:t>                                </a:t>
            </a:r>
          </a:p>
          <a:p>
            <a:pPr algn="just" eaLnBrk="1" hangingPunct="1">
              <a:lnSpc>
                <a:spcPct val="120000"/>
              </a:lnSpc>
            </a:pPr>
            <a:r>
              <a:rPr kumimoji="1" lang="zh-TW" altLang="zh-CN" sz="2800" dirty="0">
                <a:solidFill>
                  <a:srgbClr val="000000"/>
                </a:solidFill>
                <a:latin typeface="Times New Roman" panose="02020603050405020304" pitchFamily="18" charset="0"/>
                <a:ea typeface="华文新魏" panose="02010800040101010101" pitchFamily="2" charset="-122"/>
              </a:rPr>
              <a:t> </a:t>
            </a:r>
            <a:r>
              <a:rPr kumimoji="1" lang="zh-TW" altLang="en-US" sz="2800" dirty="0">
                <a:solidFill>
                  <a:srgbClr val="000000"/>
                </a:solidFill>
                <a:latin typeface="Times New Roman" panose="02020603050405020304" pitchFamily="18" charset="0"/>
                <a:ea typeface="华文新魏" panose="02010800040101010101" pitchFamily="2" charset="-122"/>
              </a:rPr>
              <a:t> </a:t>
            </a:r>
            <a:r>
              <a:rPr kumimoji="1" lang="zh-TW" altLang="zh-CN" sz="2800" dirty="0">
                <a:solidFill>
                  <a:srgbClr val="000000"/>
                </a:solidFill>
                <a:latin typeface="Times New Roman" panose="02020603050405020304" pitchFamily="18" charset="0"/>
                <a:ea typeface="华文新魏" panose="02010800040101010101" pitchFamily="2" charset="-122"/>
              </a:rPr>
              <a:t> </a:t>
            </a:r>
            <a:r>
              <a:rPr kumimoji="1" lang="zh-TW" altLang="en-US" sz="2800" dirty="0">
                <a:solidFill>
                  <a:srgbClr val="000000"/>
                </a:solidFill>
                <a:latin typeface="Times New Roman" panose="02020603050405020304" pitchFamily="18" charset="0"/>
                <a:ea typeface="华文新魏" panose="02010800040101010101" pitchFamily="2" charset="-122"/>
              </a:rPr>
              <a:t> </a:t>
            </a:r>
            <a:r>
              <a:rPr kumimoji="1" lang="zh-TW" altLang="zh-CN" sz="2800" dirty="0">
                <a:solidFill>
                  <a:srgbClr val="000000"/>
                </a:solidFill>
                <a:latin typeface="Times New Roman" panose="02020603050405020304" pitchFamily="18" charset="0"/>
                <a:ea typeface="华文新魏" panose="02010800040101010101" pitchFamily="2" charset="-122"/>
              </a:rPr>
              <a:t> </a:t>
            </a:r>
            <a:r>
              <a:rPr kumimoji="1" lang="zh-TW" altLang="en-US" sz="2800" dirty="0">
                <a:solidFill>
                  <a:srgbClr val="000000"/>
                </a:solidFill>
                <a:latin typeface="Times New Roman" panose="02020603050405020304" pitchFamily="18" charset="0"/>
                <a:ea typeface="华文新魏" panose="02010800040101010101" pitchFamily="2" charset="-122"/>
              </a:rPr>
              <a:t> </a:t>
            </a:r>
            <a:r>
              <a:rPr kumimoji="1" lang="zh-TW" altLang="zh-CN" sz="2800" dirty="0">
                <a:solidFill>
                  <a:srgbClr val="000000"/>
                </a:solidFill>
                <a:latin typeface="Times New Roman" panose="02020603050405020304" pitchFamily="18" charset="0"/>
                <a:ea typeface="华文新魏" panose="02010800040101010101" pitchFamily="2" charset="-122"/>
              </a:rPr>
              <a:t> </a:t>
            </a:r>
            <a:r>
              <a:rPr kumimoji="1" lang="zh-TW" altLang="en-US" sz="2800" dirty="0">
                <a:solidFill>
                  <a:srgbClr val="000000"/>
                </a:solidFill>
                <a:latin typeface="Times New Roman" panose="02020603050405020304" pitchFamily="18" charset="0"/>
                <a:ea typeface="华文新魏" panose="02010800040101010101" pitchFamily="2" charset="-122"/>
              </a:rPr>
              <a:t> 光照到物体表面时，物体对光会发生反射、透射、吸收、衍射、折射和干涉</a:t>
            </a:r>
            <a:r>
              <a:rPr kumimoji="1" lang="zh-CN" altLang="en-US" sz="2800" dirty="0">
                <a:solidFill>
                  <a:srgbClr val="000000"/>
                </a:solidFill>
                <a:latin typeface="Times New Roman" panose="02020603050405020304" pitchFamily="18" charset="0"/>
                <a:ea typeface="华文新魏" panose="02010800040101010101" pitchFamily="2" charset="-122"/>
              </a:rPr>
              <a:t>等</a:t>
            </a:r>
            <a:r>
              <a:rPr kumimoji="1" lang="zh-TW" altLang="en-US" sz="2800"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 </a:t>
            </a:r>
          </a:p>
          <a:p>
            <a:pPr algn="just" eaLnBrk="1" hangingPunct="1">
              <a:lnSpc>
                <a:spcPct val="120000"/>
              </a:lnSpc>
            </a:pPr>
            <a:r>
              <a:rPr kumimoji="1" lang="zh-CN" altLang="en-US" sz="2800" dirty="0">
                <a:solidFill>
                  <a:srgbClr val="000000"/>
                </a:solidFill>
                <a:latin typeface="Times New Roman" panose="02020603050405020304" pitchFamily="18" charset="0"/>
                <a:ea typeface="华文新魏" panose="02010800040101010101" pitchFamily="2" charset="-122"/>
              </a:rPr>
              <a:t>       入射光</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反射光</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散射光</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吸收光</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透射光</a:t>
            </a:r>
            <a:r>
              <a:rPr kumimoji="1" lang="en-US" altLang="zh-CN" sz="2800" dirty="0">
                <a:solidFill>
                  <a:srgbClr val="000000"/>
                </a:solidFill>
                <a:latin typeface="Times New Roman" panose="02020603050405020304" pitchFamily="18" charset="0"/>
                <a:ea typeface="华文新魏" panose="02010800040101010101" pitchFamily="2" charset="-122"/>
              </a:rPr>
              <a:t>+… </a:t>
            </a:r>
          </a:p>
        </p:txBody>
      </p:sp>
      <p:pic>
        <p:nvPicPr>
          <p:cNvPr id="52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781300"/>
            <a:ext cx="8604250" cy="3240088"/>
          </a:xfrm>
          <a:prstGeom prst="rect">
            <a:avLst/>
          </a:prstGeom>
          <a:noFill/>
          <a:ln w="76200" cmpd="tri">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wipe(left)">
                                      <p:cBhvr>
                                        <p:cTn id="7" dur="500"/>
                                        <p:tgtEl>
                                          <p:spTgt spid="5222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52227"/>
                                        </p:tgtEl>
                                        <p:attrNameLst>
                                          <p:attrName>style.visibility</p:attrName>
                                        </p:attrNameLst>
                                      </p:cBhvr>
                                      <p:to>
                                        <p:strVal val="visible"/>
                                      </p:to>
                                    </p:set>
                                    <p:anim calcmode="lin" valueType="num">
                                      <p:cBhvr>
                                        <p:cTn id="12" dur="500" fill="hold"/>
                                        <p:tgtEl>
                                          <p:spTgt spid="52227"/>
                                        </p:tgtEl>
                                        <p:attrNameLst>
                                          <p:attrName>ppt_w</p:attrName>
                                        </p:attrNameLst>
                                      </p:cBhvr>
                                      <p:tavLst>
                                        <p:tav tm="0">
                                          <p:val>
                                            <p:fltVal val="0"/>
                                          </p:val>
                                        </p:tav>
                                        <p:tav tm="100000">
                                          <p:val>
                                            <p:strVal val="#ppt_w"/>
                                          </p:val>
                                        </p:tav>
                                      </p:tavLst>
                                    </p:anim>
                                    <p:anim calcmode="lin" valueType="num">
                                      <p:cBhvr>
                                        <p:cTn id="13" dur="500" fill="hold"/>
                                        <p:tgtEl>
                                          <p:spTgt spid="522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333375"/>
            <a:ext cx="8893175" cy="2392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kumimoji="1" lang="en-US" altLang="zh-CN" sz="3200" b="1" dirty="0">
                <a:solidFill>
                  <a:srgbClr val="C00000"/>
                </a:solidFill>
                <a:latin typeface="Times New Roman" panose="02020603050405020304" pitchFamily="18" charset="0"/>
                <a:ea typeface="华文新魏" panose="02010800040101010101" pitchFamily="2" charset="-122"/>
              </a:rPr>
              <a:t> </a:t>
            </a:r>
            <a:r>
              <a:rPr kumimoji="1" lang="en-US" altLang="zh-CN" sz="3200" b="1" dirty="0" smtClean="0">
                <a:solidFill>
                  <a:srgbClr val="C00000"/>
                </a:solidFill>
                <a:latin typeface="Times New Roman" panose="02020603050405020304" pitchFamily="18" charset="0"/>
                <a:ea typeface="华文新魏" panose="02010800040101010101" pitchFamily="2" charset="-122"/>
              </a:rPr>
              <a:t>       </a:t>
            </a:r>
            <a:r>
              <a:rPr kumimoji="1" lang="zh-CN" altLang="en-US" sz="3200" b="1" dirty="0" smtClean="0">
                <a:solidFill>
                  <a:srgbClr val="C00000"/>
                </a:solidFill>
                <a:latin typeface="Times New Roman" panose="02020603050405020304" pitchFamily="18" charset="0"/>
                <a:ea typeface="华文新魏" panose="02010800040101010101" pitchFamily="2" charset="-122"/>
              </a:rPr>
              <a:t>简单</a:t>
            </a:r>
            <a:r>
              <a:rPr kumimoji="1" lang="zh-CN" altLang="en-US" sz="3200" b="1" dirty="0">
                <a:solidFill>
                  <a:srgbClr val="C00000"/>
                </a:solidFill>
                <a:latin typeface="Times New Roman" panose="02020603050405020304" pitchFamily="18" charset="0"/>
                <a:ea typeface="华文新魏" panose="02010800040101010101" pitchFamily="2" charset="-122"/>
              </a:rPr>
              <a:t>光反射模型</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   假设：</a:t>
            </a:r>
            <a:r>
              <a:rPr kumimoji="1" lang="en-US" altLang="zh-CN" sz="2800" dirty="0">
                <a:solidFill>
                  <a:srgbClr val="000000"/>
                </a:solidFill>
                <a:latin typeface="Times New Roman" panose="02020603050405020304" pitchFamily="18" charset="0"/>
                <a:ea typeface="华文新魏" panose="02010800040101010101" pitchFamily="2" charset="-122"/>
              </a:rPr>
              <a:t>1</a:t>
            </a:r>
            <a:r>
              <a:rPr kumimoji="1" lang="zh-CN" altLang="en-US" sz="2800" dirty="0">
                <a:solidFill>
                  <a:srgbClr val="000000"/>
                </a:solidFill>
                <a:latin typeface="Times New Roman" panose="02020603050405020304" pitchFamily="18" charset="0"/>
                <a:ea typeface="华文新魏" panose="02010800040101010101" pitchFamily="2" charset="-122"/>
              </a:rPr>
              <a:t>）光源是点光源；</a:t>
            </a:r>
            <a:r>
              <a:rPr kumimoji="1" lang="en-US" altLang="zh-CN" sz="2800" dirty="0">
                <a:solidFill>
                  <a:srgbClr val="000000"/>
                </a:solidFill>
                <a:latin typeface="Times New Roman" panose="02020603050405020304" pitchFamily="18" charset="0"/>
                <a:ea typeface="华文新魏" panose="02010800040101010101" pitchFamily="2" charset="-122"/>
              </a:rPr>
              <a:t>2</a:t>
            </a:r>
            <a:r>
              <a:rPr kumimoji="1" lang="zh-CN" altLang="en-US" sz="2800" dirty="0">
                <a:solidFill>
                  <a:srgbClr val="000000"/>
                </a:solidFill>
                <a:latin typeface="Times New Roman" panose="02020603050405020304" pitchFamily="18" charset="0"/>
                <a:ea typeface="华文新魏" panose="02010800040101010101" pitchFamily="2" charset="-122"/>
              </a:rPr>
              <a:t>）物体不透明</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         模拟光照射到物体表面产生的反射现象。</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        入射光</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漫反射光</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镜面反射光</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环境光</a:t>
            </a:r>
          </a:p>
        </p:txBody>
      </p:sp>
      <p:pic>
        <p:nvPicPr>
          <p:cNvPr id="532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213100"/>
            <a:ext cx="8604250" cy="2951163"/>
          </a:xfrm>
          <a:prstGeom prst="rect">
            <a:avLst/>
          </a:prstGeom>
          <a:noFill/>
          <a:ln w="76200" cmpd="tri">
            <a:solidFill>
              <a:srgbClr val="0000CC"/>
            </a:solidFill>
            <a:miter lim="800000"/>
            <a:headEnd/>
            <a:tailEnd/>
          </a:ln>
          <a:extLst>
            <a:ext uri="{909E8E84-426E-40DD-AFC4-6F175D3DCCD1}">
              <a14:hiddenFill xmlns:a14="http://schemas.microsoft.com/office/drawing/2010/main">
                <a:solidFill>
                  <a:srgbClr val="FFFFFF"/>
                </a:solidFill>
              </a14:hiddenFill>
            </a:ext>
          </a:extLst>
        </p:spPr>
      </p:pic>
      <p:grpSp>
        <p:nvGrpSpPr>
          <p:cNvPr id="53252" name="Group 4"/>
          <p:cNvGrpSpPr/>
          <p:nvPr/>
        </p:nvGrpSpPr>
        <p:grpSpPr bwMode="auto">
          <a:xfrm>
            <a:off x="2506663" y="3219450"/>
            <a:ext cx="6408737" cy="2879725"/>
            <a:chOff x="1579" y="2028"/>
            <a:chExt cx="4037" cy="1814"/>
          </a:xfrm>
        </p:grpSpPr>
        <p:sp>
          <p:nvSpPr>
            <p:cNvPr id="52230" name="Rectangle 5"/>
            <p:cNvSpPr>
              <a:spLocks noChangeArrowheads="1"/>
            </p:cNvSpPr>
            <p:nvPr/>
          </p:nvSpPr>
          <p:spPr bwMode="auto">
            <a:xfrm>
              <a:off x="1579" y="2028"/>
              <a:ext cx="4037" cy="1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1" name="Rectangle 6"/>
            <p:cNvSpPr>
              <a:spLocks noChangeArrowheads="1"/>
            </p:cNvSpPr>
            <p:nvPr/>
          </p:nvSpPr>
          <p:spPr bwMode="auto">
            <a:xfrm>
              <a:off x="1610" y="2387"/>
              <a:ext cx="3381" cy="1225"/>
            </a:xfrm>
            <a:prstGeom prst="rect">
              <a:avLst/>
            </a:prstGeom>
            <a:solidFill>
              <a:schemeClr val="accent1"/>
            </a:solidFill>
            <a:ln w="9525">
              <a:solidFill>
                <a:srgbClr val="00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3255" name="Rectangle 7"/>
          <p:cNvSpPr>
            <a:spLocks noChangeArrowheads="1"/>
          </p:cNvSpPr>
          <p:nvPr/>
        </p:nvSpPr>
        <p:spPr bwMode="auto">
          <a:xfrm>
            <a:off x="3924300" y="4365625"/>
            <a:ext cx="2736850" cy="7207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r>
              <a:rPr kumimoji="1" lang="zh-CN" altLang="en-US" sz="3600" b="1">
                <a:latin typeface="宋体" panose="02010600030101010101" pitchFamily="2" charset="-122"/>
              </a:rPr>
              <a:t>不透明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wipe(left)">
                                      <p:cBhvr>
                                        <p:cTn id="7" dur="500"/>
                                        <p:tgtEl>
                                          <p:spTgt spid="5325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53251"/>
                                        </p:tgtEl>
                                        <p:attrNameLst>
                                          <p:attrName>style.visibility</p:attrName>
                                        </p:attrNameLst>
                                      </p:cBhvr>
                                      <p:to>
                                        <p:strVal val="visible"/>
                                      </p:to>
                                    </p:set>
                                    <p:anim calcmode="lin" valueType="num">
                                      <p:cBhvr>
                                        <p:cTn id="12" dur="500" fill="hold"/>
                                        <p:tgtEl>
                                          <p:spTgt spid="53251"/>
                                        </p:tgtEl>
                                        <p:attrNameLst>
                                          <p:attrName>ppt_w</p:attrName>
                                        </p:attrNameLst>
                                      </p:cBhvr>
                                      <p:tavLst>
                                        <p:tav tm="0">
                                          <p:val>
                                            <p:fltVal val="0"/>
                                          </p:val>
                                        </p:tav>
                                        <p:tav tm="100000">
                                          <p:val>
                                            <p:strVal val="#ppt_w"/>
                                          </p:val>
                                        </p:tav>
                                      </p:tavLst>
                                    </p:anim>
                                    <p:anim calcmode="lin" valueType="num">
                                      <p:cBhvr>
                                        <p:cTn id="13" dur="500" fill="hold"/>
                                        <p:tgtEl>
                                          <p:spTgt spid="53251"/>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3252"/>
                                        </p:tgtEl>
                                        <p:attrNameLst>
                                          <p:attrName>style.visibility</p:attrName>
                                        </p:attrNameLst>
                                      </p:cBhvr>
                                      <p:to>
                                        <p:strVal val="visible"/>
                                      </p:to>
                                    </p:set>
                                    <p:animEffect transition="in" filter="dissolve">
                                      <p:cBhvr>
                                        <p:cTn id="18" dur="500"/>
                                        <p:tgtEl>
                                          <p:spTgt spid="5325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3255"/>
                                        </p:tgtEl>
                                        <p:attrNameLst>
                                          <p:attrName>style.visibility</p:attrName>
                                        </p:attrNameLst>
                                      </p:cBhvr>
                                      <p:to>
                                        <p:strVal val="visible"/>
                                      </p:to>
                                    </p:set>
                                    <p:animEffect transition="in" filter="dissolve">
                                      <p:cBhvr>
                                        <p:cTn id="23" dur="500"/>
                                        <p:tgtEl>
                                          <p:spTgt spid="53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P spid="532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283028" y="404813"/>
            <a:ext cx="8654143" cy="4653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kumimoji="1" lang="en-US" altLang="zh-CN" sz="2800" dirty="0">
                <a:solidFill>
                  <a:srgbClr val="C00000"/>
                </a:solidFill>
                <a:latin typeface="Times New Roman" panose="02020603050405020304" pitchFamily="18" charset="0"/>
                <a:ea typeface="华文新魏" panose="02010800040101010101" pitchFamily="2" charset="-122"/>
              </a:rPr>
              <a:t> </a:t>
            </a:r>
            <a:r>
              <a:rPr kumimoji="1" lang="en-US" altLang="zh-CN" sz="2800" dirty="0" smtClean="0">
                <a:solidFill>
                  <a:srgbClr val="C00000"/>
                </a:solidFill>
                <a:latin typeface="Times New Roman" panose="02020603050405020304" pitchFamily="18" charset="0"/>
                <a:ea typeface="华文新魏" panose="02010800040101010101" pitchFamily="2" charset="-122"/>
              </a:rPr>
              <a:t>       </a:t>
            </a:r>
            <a:r>
              <a:rPr kumimoji="1" lang="en-US" altLang="zh-CN" sz="3200" b="1" dirty="0" smtClean="0">
                <a:solidFill>
                  <a:srgbClr val="C00000"/>
                </a:solidFill>
                <a:latin typeface="Times New Roman" panose="02020603050405020304" pitchFamily="18" charset="0"/>
                <a:ea typeface="华文新魏" panose="02010800040101010101" pitchFamily="2" charset="-122"/>
              </a:rPr>
              <a:t>2</a:t>
            </a:r>
            <a:r>
              <a:rPr kumimoji="1" lang="en-US" altLang="zh-CN" sz="3200" b="1" dirty="0">
                <a:solidFill>
                  <a:srgbClr val="C00000"/>
                </a:solidFill>
                <a:latin typeface="Times New Roman" panose="02020603050405020304" pitchFamily="18" charset="0"/>
                <a:ea typeface="华文新魏" panose="02010800040101010101" pitchFamily="2" charset="-122"/>
              </a:rPr>
              <a:t>. </a:t>
            </a:r>
            <a:r>
              <a:rPr kumimoji="1" lang="zh-CN" altLang="en-US" sz="3200" b="1" dirty="0">
                <a:solidFill>
                  <a:srgbClr val="C00000"/>
                </a:solidFill>
                <a:latin typeface="Times New Roman" panose="02020603050405020304" pitchFamily="18" charset="0"/>
                <a:ea typeface="华文新魏" panose="02010800040101010101" pitchFamily="2" charset="-122"/>
              </a:rPr>
              <a:t>环境光</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zh-CN" altLang="en-US" sz="2400" dirty="0">
                <a:solidFill>
                  <a:srgbClr val="FF0000"/>
                </a:solidFill>
                <a:latin typeface="Times New Roman" panose="02020603050405020304" pitchFamily="18" charset="0"/>
                <a:ea typeface="华文新魏" panose="02010800040101010101" pitchFamily="2" charset="-122"/>
              </a:rPr>
              <a:t>环境光：</a:t>
            </a:r>
            <a:r>
              <a:rPr kumimoji="1" lang="zh-TW" altLang="en-US" sz="2400" dirty="0">
                <a:solidFill>
                  <a:srgbClr val="000000"/>
                </a:solidFill>
                <a:latin typeface="Times New Roman" panose="02020603050405020304" pitchFamily="18" charset="0"/>
                <a:ea typeface="华文新魏" panose="02010800040101010101" pitchFamily="2" charset="-122"/>
              </a:rPr>
              <a:t>环境光是指光源间接对物体的影响，是在物体和环境之间多次反射，最终达到平衡时的一种光。</a:t>
            </a:r>
            <a:r>
              <a:rPr kumimoji="1" lang="zh-CN" altLang="en-US" sz="2400" dirty="0">
                <a:solidFill>
                  <a:srgbClr val="000000"/>
                </a:solidFill>
                <a:latin typeface="Times New Roman" panose="02020603050405020304" pitchFamily="18" charset="0"/>
                <a:ea typeface="华文新魏" panose="02010800040101010101" pitchFamily="2" charset="-122"/>
              </a:rPr>
              <a:t>      </a:t>
            </a:r>
          </a:p>
          <a:p>
            <a:pPr algn="just" eaLnBrk="1" hangingPunct="1">
              <a:lnSpc>
                <a:spcPct val="130000"/>
              </a:lnSpc>
            </a:pPr>
            <a:r>
              <a:rPr kumimoji="1" lang="zh-CN" altLang="en-US" sz="2400" dirty="0">
                <a:solidFill>
                  <a:srgbClr val="000000"/>
                </a:solidFill>
                <a:latin typeface="Times New Roman" panose="02020603050405020304" pitchFamily="18" charset="0"/>
                <a:ea typeface="华文新魏" panose="02010800040101010101" pitchFamily="2" charset="-122"/>
              </a:rPr>
              <a:t>     </a:t>
            </a:r>
            <a:r>
              <a:rPr kumimoji="1" lang="zh-CN" altLang="en-US" sz="2400" dirty="0">
                <a:solidFill>
                  <a:srgbClr val="FF0000"/>
                </a:solidFill>
                <a:latin typeface="Times New Roman" panose="02020603050405020304" pitchFamily="18" charset="0"/>
                <a:ea typeface="华文新魏" panose="02010800040101010101" pitchFamily="2" charset="-122"/>
              </a:rPr>
              <a:t>特点：</a:t>
            </a:r>
            <a:r>
              <a:rPr kumimoji="1" lang="zh-TW" altLang="en-US" sz="2400" dirty="0">
                <a:solidFill>
                  <a:srgbClr val="000000"/>
                </a:solidFill>
                <a:latin typeface="Times New Roman" panose="02020603050405020304" pitchFamily="18" charset="0"/>
                <a:ea typeface="华文新魏" panose="02010800040101010101" pitchFamily="2" charset="-122"/>
              </a:rPr>
              <a:t>光强分布是均匀的，它在任何一个方向上的分布都相同</a:t>
            </a:r>
            <a:r>
              <a:rPr kumimoji="1" lang="zh-CN" altLang="en-US" sz="2400" dirty="0">
                <a:solidFill>
                  <a:srgbClr val="000000"/>
                </a:solidFill>
                <a:latin typeface="Times New Roman" panose="02020603050405020304" pitchFamily="18" charset="0"/>
                <a:ea typeface="华文新魏" panose="02010800040101010101" pitchFamily="2" charset="-122"/>
              </a:rPr>
              <a:t> 。</a:t>
            </a:r>
          </a:p>
          <a:p>
            <a:pPr algn="just" eaLnBrk="1" hangingPunct="1">
              <a:lnSpc>
                <a:spcPct val="130000"/>
              </a:lnSpc>
            </a:pPr>
            <a:r>
              <a:rPr kumimoji="1" lang="zh-CN" altLang="en-US" sz="2400" dirty="0">
                <a:solidFill>
                  <a:srgbClr val="000000"/>
                </a:solidFill>
                <a:latin typeface="Times New Roman" panose="02020603050405020304" pitchFamily="18" charset="0"/>
                <a:ea typeface="华文新魏" panose="02010800040101010101" pitchFamily="2" charset="-122"/>
              </a:rPr>
              <a:t>环境光相对比较弱，仅考虑强度：</a:t>
            </a:r>
          </a:p>
          <a:p>
            <a:pPr algn="just" eaLnBrk="1" hangingPunct="1">
              <a:lnSpc>
                <a:spcPct val="130000"/>
              </a:lnSpc>
            </a:pPr>
            <a:r>
              <a:rPr kumimoji="1" lang="zh-CN" altLang="en-US" sz="2400" dirty="0">
                <a:solidFill>
                  <a:srgbClr val="000000"/>
                </a:solidFill>
                <a:latin typeface="Times New Roman" panose="02020603050405020304" pitchFamily="18" charset="0"/>
                <a:ea typeface="华文新魏" panose="02010800040101010101" pitchFamily="2" charset="-122"/>
              </a:rPr>
              <a:t>                            </a:t>
            </a:r>
            <a:r>
              <a:rPr kumimoji="1" lang="zh-CN" altLang="en-US" sz="2400" i="1" dirty="0">
                <a:solidFill>
                  <a:srgbClr val="000000"/>
                </a:solidFill>
                <a:latin typeface="Times New Roman" panose="02020603050405020304" pitchFamily="18" charset="0"/>
                <a:ea typeface="华文新魏" panose="02010800040101010101" pitchFamily="2" charset="-122"/>
              </a:rPr>
              <a:t>  </a:t>
            </a:r>
            <a:r>
              <a:rPr kumimoji="1" lang="en-US" altLang="zh-CN" sz="2400" i="1" dirty="0" err="1">
                <a:solidFill>
                  <a:srgbClr val="000000"/>
                </a:solidFill>
                <a:latin typeface="Times New Roman" panose="02020603050405020304" pitchFamily="18" charset="0"/>
                <a:ea typeface="华文新魏" panose="02010800040101010101" pitchFamily="2" charset="-122"/>
              </a:rPr>
              <a:t>I</a:t>
            </a:r>
            <a:r>
              <a:rPr kumimoji="1" lang="en-US" altLang="zh-CN" sz="2400" i="1" baseline="-25000" dirty="0" err="1">
                <a:solidFill>
                  <a:srgbClr val="000000"/>
                </a:solidFill>
                <a:latin typeface="Times New Roman" panose="02020603050405020304" pitchFamily="18" charset="0"/>
                <a:ea typeface="华文新魏" panose="02010800040101010101" pitchFamily="2" charset="-122"/>
              </a:rPr>
              <a:t>e</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i="1" dirty="0" err="1">
                <a:solidFill>
                  <a:srgbClr val="000000"/>
                </a:solidFill>
                <a:latin typeface="Times New Roman" panose="02020603050405020304" pitchFamily="18" charset="0"/>
                <a:ea typeface="华文新魏" panose="02010800040101010101" pitchFamily="2" charset="-122"/>
              </a:rPr>
              <a:t>I</a:t>
            </a:r>
            <a:r>
              <a:rPr kumimoji="1" lang="en-US" altLang="zh-CN" sz="24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2400" i="1" dirty="0" err="1">
                <a:solidFill>
                  <a:srgbClr val="000000"/>
                </a:solidFill>
                <a:latin typeface="Times New Roman" panose="02020603050405020304" pitchFamily="18" charset="0"/>
                <a:ea typeface="华文新魏" panose="02010800040101010101" pitchFamily="2" charset="-122"/>
              </a:rPr>
              <a:t>·K</a:t>
            </a:r>
            <a:r>
              <a:rPr kumimoji="1" lang="en-US" altLang="zh-CN" sz="24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2400" i="1" dirty="0">
                <a:solidFill>
                  <a:srgbClr val="000000"/>
                </a:solidFill>
                <a:latin typeface="Times New Roman" panose="02020603050405020304" pitchFamily="18" charset="0"/>
                <a:ea typeface="华文新魏" panose="02010800040101010101" pitchFamily="2" charset="-122"/>
              </a:rPr>
              <a:t> </a:t>
            </a:r>
          </a:p>
          <a:p>
            <a:pPr algn="just" eaLnBrk="1" hangingPunct="1">
              <a:lnSpc>
                <a:spcPct val="130000"/>
              </a:lnSpc>
            </a:pPr>
            <a:r>
              <a:rPr kumimoji="1" lang="en-US" altLang="zh-CN" sz="2400" dirty="0">
                <a:solidFill>
                  <a:srgbClr val="000000"/>
                </a:solidFill>
                <a:latin typeface="Times New Roman" panose="02020603050405020304" pitchFamily="18" charset="0"/>
                <a:ea typeface="华文新魏" panose="02010800040101010101" pitchFamily="2" charset="-122"/>
              </a:rPr>
              <a:t>      </a:t>
            </a:r>
            <a:r>
              <a:rPr kumimoji="1" lang="en-US" altLang="zh-CN" sz="2400" dirty="0" smtClean="0">
                <a:solidFill>
                  <a:srgbClr val="000000"/>
                </a:solidFill>
                <a:latin typeface="Times New Roman" panose="02020603050405020304" pitchFamily="18" charset="0"/>
                <a:ea typeface="华文新魏" panose="02010800040101010101" pitchFamily="2" charset="-122"/>
              </a:rPr>
              <a:t>      </a:t>
            </a:r>
            <a:r>
              <a:rPr kumimoji="1" lang="en-US" altLang="zh-CN" sz="2400" i="1" dirty="0" smtClean="0">
                <a:solidFill>
                  <a:srgbClr val="000000"/>
                </a:solidFill>
                <a:latin typeface="Times New Roman" panose="02020603050405020304" pitchFamily="18" charset="0"/>
                <a:ea typeface="华文新魏" panose="02010800040101010101" pitchFamily="2" charset="-122"/>
              </a:rPr>
              <a:t> </a:t>
            </a:r>
            <a:r>
              <a:rPr kumimoji="1" lang="en-US" altLang="zh-CN" sz="2400" i="1" dirty="0" err="1">
                <a:solidFill>
                  <a:srgbClr val="000000"/>
                </a:solidFill>
                <a:latin typeface="Times New Roman" panose="02020603050405020304" pitchFamily="18" charset="0"/>
                <a:ea typeface="华文新魏" panose="02010800040101010101" pitchFamily="2" charset="-122"/>
              </a:rPr>
              <a:t>I</a:t>
            </a:r>
            <a:r>
              <a:rPr kumimoji="1" lang="en-US" altLang="zh-CN" sz="2400" i="1" baseline="-25000" dirty="0" err="1">
                <a:solidFill>
                  <a:srgbClr val="000000"/>
                </a:solidFill>
                <a:latin typeface="Times New Roman" panose="02020603050405020304" pitchFamily="18" charset="0"/>
                <a:ea typeface="华文新魏" panose="02010800040101010101" pitchFamily="2" charset="-122"/>
              </a:rPr>
              <a:t>a</a:t>
            </a:r>
            <a:r>
              <a:rPr kumimoji="1" lang="zh-CN" altLang="en-US" sz="2400" dirty="0">
                <a:solidFill>
                  <a:srgbClr val="000000"/>
                </a:solidFill>
                <a:latin typeface="Times New Roman" panose="02020603050405020304" pitchFamily="18" charset="0"/>
                <a:ea typeface="华文新魏" panose="02010800040101010101" pitchFamily="2" charset="-122"/>
              </a:rPr>
              <a:t>：环境光强度，</a:t>
            </a:r>
          </a:p>
          <a:p>
            <a:pPr algn="just" eaLnBrk="1" hangingPunct="1">
              <a:lnSpc>
                <a:spcPct val="130000"/>
              </a:lnSpc>
            </a:pPr>
            <a:r>
              <a:rPr kumimoji="1" lang="zh-CN" altLang="en-US" sz="2400" dirty="0">
                <a:solidFill>
                  <a:srgbClr val="000000"/>
                </a:solidFill>
                <a:latin typeface="Times New Roman" panose="02020603050405020304" pitchFamily="18" charset="0"/>
                <a:ea typeface="华文新魏" panose="02010800040101010101" pitchFamily="2" charset="-122"/>
              </a:rPr>
              <a:t>      </a:t>
            </a:r>
            <a:r>
              <a:rPr kumimoji="1" lang="zh-CN" altLang="en-US" sz="2400" dirty="0" smtClean="0">
                <a:solidFill>
                  <a:srgbClr val="000000"/>
                </a:solidFill>
                <a:latin typeface="Times New Roman" panose="02020603050405020304" pitchFamily="18" charset="0"/>
                <a:ea typeface="华文新魏" panose="02010800040101010101" pitchFamily="2" charset="-122"/>
              </a:rPr>
              <a:t>      </a:t>
            </a:r>
            <a:r>
              <a:rPr kumimoji="1" lang="en-US" altLang="zh-CN" sz="2400" i="1" dirty="0" err="1">
                <a:solidFill>
                  <a:srgbClr val="000000"/>
                </a:solidFill>
                <a:latin typeface="Times New Roman" panose="02020603050405020304" pitchFamily="18" charset="0"/>
                <a:ea typeface="华文新魏" panose="02010800040101010101" pitchFamily="2" charset="-122"/>
              </a:rPr>
              <a:t>K</a:t>
            </a:r>
            <a:r>
              <a:rPr kumimoji="1" lang="en-US" altLang="zh-CN" sz="2400" i="1" baseline="-25000" dirty="0" err="1">
                <a:solidFill>
                  <a:srgbClr val="000000"/>
                </a:solidFill>
                <a:latin typeface="Times New Roman" panose="02020603050405020304" pitchFamily="18" charset="0"/>
                <a:ea typeface="华文新魏" panose="02010800040101010101" pitchFamily="2" charset="-122"/>
              </a:rPr>
              <a:t>a</a:t>
            </a:r>
            <a:r>
              <a:rPr kumimoji="1" lang="zh-CN" altLang="en-US" sz="2400" dirty="0">
                <a:solidFill>
                  <a:srgbClr val="000000"/>
                </a:solidFill>
                <a:latin typeface="Times New Roman" panose="02020603050405020304" pitchFamily="18" charset="0"/>
                <a:ea typeface="华文新魏" panose="02010800040101010101" pitchFamily="2" charset="-122"/>
              </a:rPr>
              <a:t>：物体表面对环境光的反射系数。 </a:t>
            </a:r>
          </a:p>
        </p:txBody>
      </p:sp>
      <p:pic>
        <p:nvPicPr>
          <p:cNvPr id="2" name="图片 1"/>
          <p:cNvPicPr>
            <a:picLocks noChangeAspect="1"/>
          </p:cNvPicPr>
          <p:nvPr/>
        </p:nvPicPr>
        <p:blipFill>
          <a:blip r:embed="rId2"/>
          <a:stretch>
            <a:fillRect/>
          </a:stretch>
        </p:blipFill>
        <p:spPr>
          <a:xfrm>
            <a:off x="6191234" y="3375410"/>
            <a:ext cx="2861326" cy="29316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 calcmode="lin" valueType="num">
                                      <p:cBhvr additive="base">
                                        <p:cTn id="7" dur="500" fill="hold"/>
                                        <p:tgtEl>
                                          <p:spTgt spid="54274"/>
                                        </p:tgtEl>
                                        <p:attrNameLst>
                                          <p:attrName>ppt_x</p:attrName>
                                        </p:attrNameLst>
                                      </p:cBhvr>
                                      <p:tavLst>
                                        <p:tav tm="0">
                                          <p:val>
                                            <p:strVal val="0-#ppt_w/2"/>
                                          </p:val>
                                        </p:tav>
                                        <p:tav tm="100000">
                                          <p:val>
                                            <p:strVal val="#ppt_x"/>
                                          </p:val>
                                        </p:tav>
                                      </p:tavLst>
                                    </p:anim>
                                    <p:anim calcmode="lin" valueType="num">
                                      <p:cBhvr additive="base">
                                        <p:cTn id="8" dur="500" fill="hold"/>
                                        <p:tgtEl>
                                          <p:spTgt spid="542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285750" y="404813"/>
            <a:ext cx="8858250" cy="183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smtClean="0">
                <a:solidFill>
                  <a:srgbClr val="000000"/>
                </a:solidFill>
                <a:latin typeface="Times New Roman" panose="02020603050405020304" pitchFamily="18" charset="0"/>
                <a:ea typeface="华文新魏" panose="02010800040101010101" pitchFamily="2" charset="-122"/>
              </a:rPr>
              <a:t>     </a:t>
            </a:r>
            <a:r>
              <a:rPr kumimoji="1" lang="en-US" altLang="zh-CN" sz="3200" b="1" dirty="0" smtClean="0">
                <a:solidFill>
                  <a:srgbClr val="C00000"/>
                </a:solidFill>
                <a:latin typeface="Times New Roman" panose="02020603050405020304" pitchFamily="18" charset="0"/>
                <a:ea typeface="华文新魏" panose="02010800040101010101" pitchFamily="2" charset="-122"/>
              </a:rPr>
              <a:t>3</a:t>
            </a:r>
            <a:r>
              <a:rPr kumimoji="1" lang="en-US" altLang="zh-CN" sz="3200" b="1" dirty="0">
                <a:solidFill>
                  <a:srgbClr val="C00000"/>
                </a:solidFill>
                <a:latin typeface="Times New Roman" panose="02020603050405020304" pitchFamily="18" charset="0"/>
                <a:ea typeface="华文新魏" panose="02010800040101010101" pitchFamily="2" charset="-122"/>
              </a:rPr>
              <a:t>. </a:t>
            </a:r>
            <a:r>
              <a:rPr kumimoji="1" lang="zh-CN" altLang="en-US" sz="3200" b="1" dirty="0">
                <a:solidFill>
                  <a:srgbClr val="C00000"/>
                </a:solidFill>
                <a:latin typeface="Times New Roman" panose="02020603050405020304" pitchFamily="18" charset="0"/>
                <a:ea typeface="华文新魏" panose="02010800040101010101" pitchFamily="2" charset="-122"/>
              </a:rPr>
              <a:t>漫反射光</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    漫反射光：光照射到粗糙、无光泽表面的光现象。</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    特点：来源一个方向，向各个方向反射。</a:t>
            </a:r>
          </a:p>
        </p:txBody>
      </p:sp>
      <p:pic>
        <p:nvPicPr>
          <p:cNvPr id="55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2852738"/>
            <a:ext cx="4859337" cy="3313112"/>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55300" name="Rectangle 4"/>
          <p:cNvSpPr>
            <a:spLocks noChangeArrowheads="1"/>
          </p:cNvSpPr>
          <p:nvPr/>
        </p:nvSpPr>
        <p:spPr bwMode="auto">
          <a:xfrm>
            <a:off x="80010" y="2506028"/>
            <a:ext cx="4284663" cy="17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zh-CN" altLang="en-US" sz="2800" dirty="0">
                <a:solidFill>
                  <a:srgbClr val="000000"/>
                </a:solidFill>
                <a:latin typeface="Times New Roman" panose="02020603050405020304" pitchFamily="18" charset="0"/>
                <a:ea typeface="华文新魏" panose="02010800040101010101" pitchFamily="2" charset="-122"/>
              </a:rPr>
              <a:t>假设：</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000000"/>
                </a:solidFill>
                <a:latin typeface="楷体_GB2312" pitchFamily="49" charset="-122"/>
                <a:ea typeface="楷体_GB2312" pitchFamily="49" charset="-122"/>
              </a:rPr>
              <a:t>1</a:t>
            </a:r>
            <a:r>
              <a:rPr kumimoji="1" lang="zh-CN" altLang="en-US" sz="2800" dirty="0">
                <a:solidFill>
                  <a:srgbClr val="000000"/>
                </a:solidFill>
                <a:latin typeface="楷体_GB2312" pitchFamily="49" charset="-122"/>
                <a:ea typeface="楷体_GB2312" pitchFamily="49"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各个方向的反射相同；</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000000"/>
                </a:solidFill>
                <a:latin typeface="楷体_GB2312" pitchFamily="49" charset="-122"/>
                <a:ea typeface="楷体_GB2312" pitchFamily="49" charset="-122"/>
              </a:rPr>
              <a:t>2</a:t>
            </a:r>
            <a:r>
              <a:rPr kumimoji="1" lang="zh-CN" altLang="en-US" sz="2800" dirty="0">
                <a:solidFill>
                  <a:srgbClr val="000000"/>
                </a:solidFill>
                <a:latin typeface="楷体_GB2312" pitchFamily="49" charset="-122"/>
                <a:ea typeface="楷体_GB2312" pitchFamily="49"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任何方向的亮度相同。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additive="base">
                                        <p:cTn id="7" dur="500" fill="hold"/>
                                        <p:tgtEl>
                                          <p:spTgt spid="55298"/>
                                        </p:tgtEl>
                                        <p:attrNameLst>
                                          <p:attrName>ppt_x</p:attrName>
                                        </p:attrNameLst>
                                      </p:cBhvr>
                                      <p:tavLst>
                                        <p:tav tm="0">
                                          <p:val>
                                            <p:strVal val="#ppt_x"/>
                                          </p:val>
                                        </p:tav>
                                        <p:tav tm="100000">
                                          <p:val>
                                            <p:strVal val="#ppt_x"/>
                                          </p:val>
                                        </p:tav>
                                      </p:tavLst>
                                    </p:anim>
                                    <p:anim calcmode="lin" valueType="num">
                                      <p:cBhvr additive="base">
                                        <p:cTn id="8" dur="500" fill="hold"/>
                                        <p:tgtEl>
                                          <p:spTgt spid="5529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55299"/>
                                        </p:tgtEl>
                                        <p:attrNameLst>
                                          <p:attrName>style.visibility</p:attrName>
                                        </p:attrNameLst>
                                      </p:cBhvr>
                                      <p:to>
                                        <p:strVal val="visible"/>
                                      </p:to>
                                    </p:set>
                                    <p:anim calcmode="lin" valueType="num">
                                      <p:cBhvr>
                                        <p:cTn id="13" dur="500" fill="hold"/>
                                        <p:tgtEl>
                                          <p:spTgt spid="55299"/>
                                        </p:tgtEl>
                                        <p:attrNameLst>
                                          <p:attrName>ppt_w</p:attrName>
                                        </p:attrNameLst>
                                      </p:cBhvr>
                                      <p:tavLst>
                                        <p:tav tm="0">
                                          <p:val>
                                            <p:fltVal val="0"/>
                                          </p:val>
                                        </p:tav>
                                        <p:tav tm="100000">
                                          <p:val>
                                            <p:strVal val="#ppt_w"/>
                                          </p:val>
                                        </p:tav>
                                      </p:tavLst>
                                    </p:anim>
                                    <p:anim calcmode="lin" valueType="num">
                                      <p:cBhvr>
                                        <p:cTn id="14" dur="500" fill="hold"/>
                                        <p:tgtEl>
                                          <p:spTgt spid="55299"/>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55300"/>
                                        </p:tgtEl>
                                        <p:attrNameLst>
                                          <p:attrName>style.visibility</p:attrName>
                                        </p:attrNameLst>
                                      </p:cBhvr>
                                      <p:to>
                                        <p:strVal val="visible"/>
                                      </p:to>
                                    </p:set>
                                    <p:anim calcmode="lin" valueType="num">
                                      <p:cBhvr additive="base">
                                        <p:cTn id="19" dur="500" fill="hold"/>
                                        <p:tgtEl>
                                          <p:spTgt spid="55300"/>
                                        </p:tgtEl>
                                        <p:attrNameLst>
                                          <p:attrName>ppt_x</p:attrName>
                                        </p:attrNameLst>
                                      </p:cBhvr>
                                      <p:tavLst>
                                        <p:tav tm="0">
                                          <p:val>
                                            <p:strVal val="0-#ppt_w/2"/>
                                          </p:val>
                                        </p:tav>
                                        <p:tav tm="100000">
                                          <p:val>
                                            <p:strVal val="#ppt_x"/>
                                          </p:val>
                                        </p:tav>
                                      </p:tavLst>
                                    </p:anim>
                                    <p:anim calcmode="lin" valueType="num">
                                      <p:cBhvr additive="base">
                                        <p:cTn id="20" dur="500" fill="hold"/>
                                        <p:tgtEl>
                                          <p:spTgt spid="553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utoUpdateAnimBg="0"/>
      <p:bldP spid="5530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0" y="692150"/>
            <a:ext cx="8928100" cy="5767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algn="just" eaLnBrk="1" hangingPunct="1">
              <a:lnSpc>
                <a:spcPct val="130000"/>
              </a:lnSpc>
              <a:buFont typeface="Wingdings" panose="05000000000000000000" pitchFamily="2" charset="2"/>
              <a:buChar char="n"/>
            </a:pPr>
            <a:r>
              <a:rPr kumimoji="1" lang="zh-CN" altLang="en-US" sz="2800" dirty="0">
                <a:solidFill>
                  <a:srgbClr val="C00000"/>
                </a:solidFill>
                <a:latin typeface="Times New Roman" panose="02020603050405020304" pitchFamily="18" charset="0"/>
                <a:ea typeface="华文新魏" panose="02010800040101010101" pitchFamily="2" charset="-122"/>
              </a:rPr>
              <a:t>兰伯特</a:t>
            </a:r>
            <a:r>
              <a:rPr kumimoji="1" lang="zh-CN" altLang="en-US" sz="2800" dirty="0" smtClean="0">
                <a:solidFill>
                  <a:srgbClr val="C00000"/>
                </a:solidFill>
                <a:latin typeface="Times New Roman" panose="02020603050405020304" pitchFamily="18" charset="0"/>
                <a:ea typeface="华文新魏" panose="02010800040101010101" pitchFamily="2" charset="-122"/>
              </a:rPr>
              <a:t>（</a:t>
            </a:r>
            <a:r>
              <a:rPr kumimoji="1" lang="en-US" altLang="zh-CN" sz="2800" dirty="0" err="1" smtClean="0">
                <a:solidFill>
                  <a:srgbClr val="C00000"/>
                </a:solidFill>
                <a:latin typeface="Times New Roman" panose="02020603050405020304" pitchFamily="18" charset="0"/>
                <a:ea typeface="华文新魏" panose="02010800040101010101" pitchFamily="2" charset="-122"/>
              </a:rPr>
              <a:t>Lanbert</a:t>
            </a:r>
            <a:r>
              <a:rPr kumimoji="1" lang="zh-CN" altLang="en-US" sz="2800" dirty="0">
                <a:solidFill>
                  <a:srgbClr val="C00000"/>
                </a:solidFill>
                <a:latin typeface="Times New Roman" panose="02020603050405020304" pitchFamily="18" charset="0"/>
                <a:ea typeface="华文新魏" panose="02010800040101010101" pitchFamily="2" charset="-122"/>
              </a:rPr>
              <a:t>）定律</a:t>
            </a:r>
            <a:r>
              <a:rPr kumimoji="1" lang="en-US" altLang="zh-CN" sz="2800" dirty="0">
                <a:solidFill>
                  <a:srgbClr val="C00000"/>
                </a:solidFill>
                <a:latin typeface="Times New Roman" panose="02020603050405020304" pitchFamily="18" charset="0"/>
                <a:ea typeface="华文新魏" panose="02010800040101010101" pitchFamily="2" charset="-122"/>
              </a:rPr>
              <a:t>:                           </a:t>
            </a:r>
          </a:p>
          <a:p>
            <a:pPr algn="just" eaLnBrk="1" hangingPunct="1">
              <a:lnSpc>
                <a:spcPct val="13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zh-CN" altLang="en-US" sz="2800" dirty="0">
                <a:solidFill>
                  <a:srgbClr val="000000"/>
                </a:solidFill>
                <a:latin typeface="Times New Roman" panose="02020603050405020304" pitchFamily="18" charset="0"/>
                <a:ea typeface="华文新魏" panose="02010800040101010101" pitchFamily="2" charset="-122"/>
              </a:rPr>
              <a:t>设：</a:t>
            </a:r>
            <a:r>
              <a:rPr kumimoji="1" lang="en-US" altLang="zh-CN" sz="2800" i="1" dirty="0">
                <a:solidFill>
                  <a:srgbClr val="000000"/>
                </a:solidFill>
                <a:latin typeface="Times New Roman" panose="02020603050405020304" pitchFamily="18" charset="0"/>
                <a:ea typeface="华文新魏" panose="02010800040101010101" pitchFamily="2" charset="-122"/>
              </a:rPr>
              <a:t>P</a:t>
            </a:r>
            <a:r>
              <a:rPr kumimoji="1" lang="zh-CN" altLang="en-US" sz="2800" dirty="0">
                <a:solidFill>
                  <a:srgbClr val="000000"/>
                </a:solidFill>
                <a:latin typeface="Times New Roman" panose="02020603050405020304" pitchFamily="18" charset="0"/>
                <a:ea typeface="华文新魏" panose="02010800040101010101" pitchFamily="2" charset="-122"/>
              </a:rPr>
              <a:t>点法线为</a:t>
            </a:r>
            <a:r>
              <a:rPr kumimoji="1" lang="en-US" altLang="zh-CN" sz="2800" i="1" dirty="0">
                <a:solidFill>
                  <a:srgbClr val="000000"/>
                </a:solidFill>
                <a:latin typeface="Times New Roman" panose="02020603050405020304" pitchFamily="18" charset="0"/>
                <a:ea typeface="华文新魏" panose="02010800040101010101" pitchFamily="2" charset="-122"/>
              </a:rPr>
              <a:t>N</a:t>
            </a:r>
            <a:r>
              <a:rPr kumimoji="1" lang="zh-CN" altLang="en-US" sz="2800" dirty="0">
                <a:solidFill>
                  <a:srgbClr val="000000"/>
                </a:solidFill>
                <a:latin typeface="Times New Roman" panose="02020603050405020304" pitchFamily="18" charset="0"/>
                <a:ea typeface="华文新魏" panose="02010800040101010101" pitchFamily="2" charset="-122"/>
              </a:rPr>
              <a:t>，光源的矢量为</a:t>
            </a:r>
            <a:r>
              <a:rPr kumimoji="1" lang="en-US" altLang="zh-CN" sz="2800" i="1" dirty="0">
                <a:solidFill>
                  <a:srgbClr val="000000"/>
                </a:solidFill>
                <a:latin typeface="Times New Roman" panose="02020603050405020304" pitchFamily="18" charset="0"/>
                <a:ea typeface="华文新魏" panose="02010800040101010101" pitchFamily="2" charset="-122"/>
              </a:rPr>
              <a:t>L</a:t>
            </a:r>
            <a:r>
              <a:rPr kumimoji="1" lang="zh-CN" altLang="en-US" sz="2800" dirty="0">
                <a:solidFill>
                  <a:srgbClr val="000000"/>
                </a:solidFill>
                <a:latin typeface="Times New Roman" panose="02020603050405020304" pitchFamily="18" charset="0"/>
                <a:ea typeface="华文新魏" panose="02010800040101010101" pitchFamily="2" charset="-122"/>
              </a:rPr>
              <a:t>，其夹角为</a:t>
            </a:r>
            <a:r>
              <a:rPr kumimoji="1" lang="en-US" altLang="zh-CN" sz="2800" i="1" dirty="0">
                <a:solidFill>
                  <a:srgbClr val="000000"/>
                </a:solidFill>
                <a:latin typeface="Times New Roman" panose="02020603050405020304" pitchFamily="18" charset="0"/>
                <a:ea typeface="华文新魏" panose="02010800040101010101" pitchFamily="2" charset="-122"/>
              </a:rPr>
              <a:t>θ</a:t>
            </a:r>
            <a:r>
              <a:rPr kumimoji="1" lang="zh-CN" altLang="en-US" sz="2800" dirty="0">
                <a:solidFill>
                  <a:srgbClr val="000000"/>
                </a:solidFill>
                <a:latin typeface="Times New Roman" panose="02020603050405020304" pitchFamily="18" charset="0"/>
                <a:ea typeface="华文新魏" panose="02010800040101010101" pitchFamily="2" charset="-122"/>
              </a:rPr>
              <a:t>，</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漫反射光强度：</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zh-CN" altLang="en-US" sz="3200" i="1" dirty="0">
                <a:solidFill>
                  <a:srgbClr val="000000"/>
                </a:solidFill>
                <a:latin typeface="Times New Roman" panose="02020603050405020304" pitchFamily="18" charset="0"/>
                <a:ea typeface="华文新魏" panose="02010800040101010101" pitchFamily="2" charset="-122"/>
              </a:rPr>
              <a:t> </a:t>
            </a:r>
            <a:r>
              <a:rPr kumimoji="1" lang="en-US" altLang="zh-CN" sz="3200" i="1" dirty="0">
                <a:solidFill>
                  <a:srgbClr val="000000"/>
                </a:solidFill>
                <a:latin typeface="Times New Roman" panose="02020603050405020304" pitchFamily="18" charset="0"/>
                <a:ea typeface="华文新魏" panose="02010800040101010101" pitchFamily="2" charset="-122"/>
              </a:rPr>
              <a:t>I</a:t>
            </a:r>
            <a:r>
              <a:rPr kumimoji="1" lang="en-US" altLang="zh-CN" sz="3200" b="1" i="1" baseline="-25000" dirty="0">
                <a:solidFill>
                  <a:srgbClr val="000000"/>
                </a:solidFill>
                <a:latin typeface="宋体" panose="02010600030101010101" pitchFamily="2" charset="-122"/>
              </a:rPr>
              <a:t>d</a:t>
            </a:r>
            <a:r>
              <a:rPr kumimoji="1" lang="en-US" altLang="zh-CN" sz="3200" b="1" i="1" baseline="-8000" dirty="0">
                <a:solidFill>
                  <a:srgbClr val="000000"/>
                </a:solidFill>
                <a:latin typeface="宋体" panose="02010600030101010101" pitchFamily="2" charset="-122"/>
              </a:rPr>
              <a:t> </a:t>
            </a:r>
            <a:r>
              <a:rPr kumimoji="1" lang="en-US" altLang="zh-CN" sz="3200" i="1" dirty="0">
                <a:solidFill>
                  <a:srgbClr val="000000"/>
                </a:solidFill>
                <a:latin typeface="Times New Roman" panose="02020603050405020304" pitchFamily="18" charset="0"/>
                <a:ea typeface="华文新魏" panose="02010800040101010101" pitchFamily="2" charset="-122"/>
              </a:rPr>
              <a:t>=</a:t>
            </a:r>
            <a:r>
              <a:rPr kumimoji="1" lang="en-US" altLang="zh-CN" sz="3200" i="1" dirty="0" err="1" smtClean="0">
                <a:solidFill>
                  <a:srgbClr val="000000"/>
                </a:solidFill>
                <a:latin typeface="Times New Roman" panose="02020603050405020304" pitchFamily="18" charset="0"/>
                <a:ea typeface="华文新魏" panose="02010800040101010101" pitchFamily="2" charset="-122"/>
              </a:rPr>
              <a:t>I</a:t>
            </a:r>
            <a:r>
              <a:rPr kumimoji="1" lang="en-US" altLang="zh-CN" sz="3200" i="1" baseline="-25000" dirty="0" err="1" smtClean="0">
                <a:solidFill>
                  <a:srgbClr val="000000"/>
                </a:solidFill>
                <a:latin typeface="Times New Roman" panose="02020603050405020304" pitchFamily="18" charset="0"/>
                <a:ea typeface="华文新魏" panose="02010800040101010101" pitchFamily="2" charset="-122"/>
              </a:rPr>
              <a:t>p</a:t>
            </a:r>
            <a:r>
              <a:rPr kumimoji="1" lang="en-US" altLang="zh-CN" sz="3200" i="1" dirty="0" err="1" smtClean="0">
                <a:solidFill>
                  <a:srgbClr val="000000"/>
                </a:solidFill>
                <a:latin typeface="Times New Roman" panose="02020603050405020304" pitchFamily="18" charset="0"/>
                <a:ea typeface="华文新魏" panose="02010800040101010101" pitchFamily="2" charset="-122"/>
              </a:rPr>
              <a:t>·K</a:t>
            </a:r>
            <a:r>
              <a:rPr kumimoji="1" lang="en-US" altLang="zh-CN" sz="3200" b="1" i="1" baseline="-25000" dirty="0" err="1" smtClean="0">
                <a:solidFill>
                  <a:srgbClr val="000000"/>
                </a:solidFill>
                <a:latin typeface="宋体" panose="02010600030101010101" pitchFamily="2" charset="-122"/>
              </a:rPr>
              <a:t>d</a:t>
            </a:r>
            <a:r>
              <a:rPr kumimoji="1" lang="en-US" altLang="zh-CN" sz="3200" b="1" i="1" baseline="-25000" dirty="0" smtClean="0">
                <a:solidFill>
                  <a:srgbClr val="000000"/>
                </a:solidFill>
                <a:latin typeface="宋体" panose="02010600030101010101" pitchFamily="2" charset="-122"/>
              </a:rPr>
              <a:t> </a:t>
            </a:r>
            <a:r>
              <a:rPr kumimoji="1" lang="en-US" altLang="zh-CN" sz="3200" i="1" dirty="0" smtClean="0">
                <a:solidFill>
                  <a:srgbClr val="000000"/>
                </a:solidFill>
                <a:latin typeface="Times New Roman" panose="02020603050405020304" pitchFamily="18" charset="0"/>
                <a:ea typeface="华文新魏" panose="02010800040101010101" pitchFamily="2" charset="-122"/>
              </a:rPr>
              <a:t>·</a:t>
            </a:r>
            <a:r>
              <a:rPr kumimoji="1" lang="en-US" altLang="zh-CN" sz="3200" dirty="0" err="1">
                <a:solidFill>
                  <a:srgbClr val="000000"/>
                </a:solidFill>
                <a:latin typeface="Times New Roman" panose="02020603050405020304" pitchFamily="18" charset="0"/>
                <a:ea typeface="华文新魏" panose="02010800040101010101" pitchFamily="2" charset="-122"/>
              </a:rPr>
              <a:t>cos</a:t>
            </a:r>
            <a:r>
              <a:rPr kumimoji="1" lang="en-US" altLang="zh-CN" sz="3200" i="1" dirty="0" err="1">
                <a:solidFill>
                  <a:srgbClr val="000000"/>
                </a:solidFill>
                <a:latin typeface="Times New Roman" panose="02020603050405020304" pitchFamily="18" charset="0"/>
                <a:ea typeface="华文新魏" panose="02010800040101010101" pitchFamily="2" charset="-122"/>
              </a:rPr>
              <a:t>θ</a:t>
            </a:r>
            <a:r>
              <a:rPr kumimoji="1" lang="en-US" altLang="zh-CN" sz="2800" dirty="0">
                <a:solidFill>
                  <a:srgbClr val="000000"/>
                </a:solidFill>
                <a:latin typeface="Times New Roman" panose="02020603050405020304" pitchFamily="18" charset="0"/>
                <a:ea typeface="华文新魏" panose="02010800040101010101" pitchFamily="2" charset="-122"/>
              </a:rPr>
              <a:t>         0≤</a:t>
            </a:r>
            <a:r>
              <a:rPr kumimoji="1" lang="en-US" altLang="zh-CN" sz="2800" i="1" dirty="0">
                <a:solidFill>
                  <a:srgbClr val="000000"/>
                </a:solidFill>
                <a:latin typeface="Times New Roman" panose="02020603050405020304" pitchFamily="18" charset="0"/>
                <a:ea typeface="华文新魏" panose="02010800040101010101" pitchFamily="2" charset="-122"/>
              </a:rPr>
              <a:t>θ</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a:solidFill>
                  <a:srgbClr val="000000"/>
                </a:solidFill>
                <a:latin typeface="Times New Roman" panose="02020603050405020304" pitchFamily="18" charset="0"/>
                <a:ea typeface="华文新魏" panose="02010800040101010101" pitchFamily="2" charset="-122"/>
              </a:rPr>
              <a:t>π</a:t>
            </a:r>
            <a:r>
              <a:rPr kumimoji="1" lang="en-US" altLang="zh-CN" sz="2800" dirty="0">
                <a:solidFill>
                  <a:srgbClr val="000000"/>
                </a:solidFill>
                <a:latin typeface="Times New Roman" panose="02020603050405020304" pitchFamily="18" charset="0"/>
                <a:ea typeface="华文新魏" panose="02010800040101010101" pitchFamily="2" charset="-122"/>
              </a:rPr>
              <a:t>/2</a:t>
            </a:r>
          </a:p>
          <a:p>
            <a:pPr algn="just" eaLnBrk="1" hangingPunct="1">
              <a:lnSpc>
                <a:spcPct val="13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err="1">
                <a:solidFill>
                  <a:srgbClr val="000000"/>
                </a:solidFill>
                <a:latin typeface="Times New Roman" panose="02020603050405020304" pitchFamily="18" charset="0"/>
                <a:ea typeface="华文新魏" panose="02010800040101010101" pitchFamily="2" charset="-122"/>
              </a:rPr>
              <a:t>I</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p</a:t>
            </a:r>
            <a:r>
              <a:rPr kumimoji="1" lang="zh-CN" altLang="en-US" sz="2800" dirty="0">
                <a:solidFill>
                  <a:srgbClr val="000000"/>
                </a:solidFill>
                <a:latin typeface="Times New Roman" panose="02020603050405020304" pitchFamily="18" charset="0"/>
                <a:ea typeface="华文新魏" panose="02010800040101010101" pitchFamily="2" charset="-122"/>
              </a:rPr>
              <a:t>：入射光强度，</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err="1">
                <a:solidFill>
                  <a:srgbClr val="000000"/>
                </a:solidFill>
                <a:latin typeface="Times New Roman" panose="02020603050405020304" pitchFamily="18" charset="0"/>
                <a:ea typeface="华文新魏" panose="02010800040101010101" pitchFamily="2" charset="-122"/>
              </a:rPr>
              <a:t>K</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d</a:t>
            </a:r>
            <a:r>
              <a:rPr kumimoji="1" lang="zh-CN" altLang="en-US" sz="2800" dirty="0">
                <a:solidFill>
                  <a:srgbClr val="000000"/>
                </a:solidFill>
                <a:latin typeface="Times New Roman" panose="02020603050405020304" pitchFamily="18" charset="0"/>
                <a:ea typeface="华文新魏" panose="02010800040101010101" pitchFamily="2" charset="-122"/>
              </a:rPr>
              <a:t>：入射光的漫反射系数，</a:t>
            </a:r>
          </a:p>
          <a:p>
            <a:pPr algn="just" eaLnBrk="1" hangingPunct="1">
              <a:lnSpc>
                <a:spcPct val="130000"/>
              </a:lnSpc>
            </a:pPr>
            <a:r>
              <a:rPr kumimoji="1" lang="zh-CN" altLang="en-US" sz="2800" dirty="0">
                <a:solidFill>
                  <a:srgbClr val="000000"/>
                </a:solidFill>
                <a:latin typeface="Times New Roman" panose="02020603050405020304" pitchFamily="18" charset="0"/>
                <a:ea typeface="华文新魏" panose="02010800040101010101" pitchFamily="2" charset="-122"/>
              </a:rPr>
              <a:t>       范围： </a:t>
            </a:r>
            <a:r>
              <a:rPr kumimoji="1" lang="en-US" altLang="zh-CN" sz="2800" dirty="0">
                <a:solidFill>
                  <a:srgbClr val="000000"/>
                </a:solidFill>
                <a:latin typeface="Times New Roman" panose="02020603050405020304" pitchFamily="18" charset="0"/>
                <a:ea typeface="华文新魏" panose="02010800040101010101" pitchFamily="2" charset="-122"/>
              </a:rPr>
              <a:t>0&lt; </a:t>
            </a:r>
            <a:r>
              <a:rPr kumimoji="1" lang="en-US" altLang="zh-CN" sz="2800" i="1" dirty="0" err="1">
                <a:solidFill>
                  <a:srgbClr val="000000"/>
                </a:solidFill>
                <a:latin typeface="Times New Roman" panose="02020603050405020304" pitchFamily="18" charset="0"/>
                <a:ea typeface="华文新魏" panose="02010800040101010101" pitchFamily="2" charset="-122"/>
              </a:rPr>
              <a:t>K</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d</a:t>
            </a:r>
            <a:r>
              <a:rPr kumimoji="1" lang="en-US" altLang="zh-CN" sz="2800" dirty="0">
                <a:solidFill>
                  <a:srgbClr val="000000"/>
                </a:solidFill>
                <a:latin typeface="Times New Roman" panose="02020603050405020304" pitchFamily="18" charset="0"/>
                <a:ea typeface="华文新魏" panose="02010800040101010101" pitchFamily="2" charset="-122"/>
              </a:rPr>
              <a:t>&lt;1   </a:t>
            </a:r>
          </a:p>
          <a:p>
            <a:pPr algn="just" eaLnBrk="1" hangingPunct="1">
              <a:lnSpc>
                <a:spcPct val="13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zh-CN" altLang="en-US" sz="2800" dirty="0">
                <a:solidFill>
                  <a:srgbClr val="000000"/>
                </a:solidFill>
                <a:latin typeface="Times New Roman" panose="02020603050405020304" pitchFamily="18" charset="0"/>
                <a:ea typeface="华文新魏" panose="02010800040101010101" pitchFamily="2" charset="-122"/>
              </a:rPr>
              <a:t>影响因素：</a:t>
            </a:r>
          </a:p>
          <a:p>
            <a:pPr algn="just" eaLnBrk="1" hangingPunct="1">
              <a:lnSpc>
                <a:spcPct val="12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000000"/>
                </a:solidFill>
                <a:latin typeface="楷体_GB2312" pitchFamily="49" charset="-122"/>
                <a:ea typeface="楷体_GB2312" pitchFamily="49" charset="-122"/>
              </a:rPr>
              <a:t>1</a:t>
            </a:r>
            <a:r>
              <a:rPr kumimoji="1" lang="zh-CN" altLang="en-US" sz="2800" dirty="0">
                <a:solidFill>
                  <a:srgbClr val="000000"/>
                </a:solidFill>
                <a:latin typeface="楷体_GB2312" pitchFamily="49" charset="-122"/>
                <a:ea typeface="楷体_GB2312" pitchFamily="49"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 物体材料</a:t>
            </a:r>
          </a:p>
          <a:p>
            <a:pPr algn="just" eaLnBrk="1" hangingPunct="1">
              <a:lnSpc>
                <a:spcPct val="12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000000"/>
                </a:solidFill>
                <a:latin typeface="楷体_GB2312" pitchFamily="49" charset="-122"/>
                <a:ea typeface="楷体_GB2312" pitchFamily="49" charset="-122"/>
              </a:rPr>
              <a:t>2</a:t>
            </a:r>
            <a:r>
              <a:rPr kumimoji="1" lang="zh-CN" altLang="en-US" sz="2800" dirty="0">
                <a:solidFill>
                  <a:srgbClr val="000000"/>
                </a:solidFill>
                <a:latin typeface="楷体_GB2312" pitchFamily="49" charset="-122"/>
                <a:ea typeface="楷体_GB2312" pitchFamily="49"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 入射光波长。 </a:t>
            </a:r>
          </a:p>
        </p:txBody>
      </p:sp>
      <p:pic>
        <p:nvPicPr>
          <p:cNvPr id="56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3213100"/>
            <a:ext cx="4427537" cy="2952750"/>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wipe(left)">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56323"/>
                                        </p:tgtEl>
                                        <p:attrNameLst>
                                          <p:attrName>style.visibility</p:attrName>
                                        </p:attrNameLst>
                                      </p:cBhvr>
                                      <p:to>
                                        <p:strVal val="visible"/>
                                      </p:to>
                                    </p:set>
                                    <p:anim calcmode="lin" valueType="num">
                                      <p:cBhvr>
                                        <p:cTn id="12" dur="500" fill="hold"/>
                                        <p:tgtEl>
                                          <p:spTgt spid="56323"/>
                                        </p:tgtEl>
                                        <p:attrNameLst>
                                          <p:attrName>ppt_w</p:attrName>
                                        </p:attrNameLst>
                                      </p:cBhvr>
                                      <p:tavLst>
                                        <p:tav tm="0">
                                          <p:val>
                                            <p:fltVal val="0"/>
                                          </p:val>
                                        </p:tav>
                                        <p:tav tm="100000">
                                          <p:val>
                                            <p:strVal val="#ppt_w"/>
                                          </p:val>
                                        </p:tav>
                                      </p:tavLst>
                                    </p:anim>
                                    <p:anim calcmode="lin" valueType="num">
                                      <p:cBhvr>
                                        <p:cTn id="13" dur="500" fill="hold"/>
                                        <p:tgtEl>
                                          <p:spTgt spid="563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0" y="476250"/>
            <a:ext cx="8945696" cy="308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r>
              <a:rPr kumimoji="1" lang="en-US" altLang="zh-TW" sz="2800" b="1" dirty="0" smtClean="0">
                <a:solidFill>
                  <a:srgbClr val="C00000"/>
                </a:solidFill>
                <a:latin typeface="Times New Roman" panose="02020603050405020304" pitchFamily="18" charset="0"/>
                <a:ea typeface="华文新魏" panose="02010800040101010101" pitchFamily="2" charset="-122"/>
              </a:rPr>
              <a:t>       4</a:t>
            </a:r>
            <a:r>
              <a:rPr kumimoji="1" lang="en-US" altLang="zh-CN" sz="2800" b="1" dirty="0" smtClean="0">
                <a:solidFill>
                  <a:srgbClr val="C00000"/>
                </a:solidFill>
                <a:latin typeface="Times New Roman" panose="02020603050405020304" pitchFamily="18" charset="0"/>
                <a:ea typeface="华文新魏" panose="02010800040101010101" pitchFamily="2" charset="-122"/>
              </a:rPr>
              <a:t> </a:t>
            </a:r>
            <a:r>
              <a:rPr kumimoji="1" lang="zh-TW" altLang="en-US" sz="2800" b="1" dirty="0">
                <a:solidFill>
                  <a:srgbClr val="C00000"/>
                </a:solidFill>
                <a:latin typeface="Times New Roman" panose="02020603050405020304" pitchFamily="18" charset="0"/>
                <a:ea typeface="华文新魏" panose="02010800040101010101" pitchFamily="2" charset="-122"/>
              </a:rPr>
              <a:t>镜面反射光</a:t>
            </a:r>
            <a:endParaRPr kumimoji="1" lang="zh-CN" altLang="en-US" sz="2800" dirty="0">
              <a:solidFill>
                <a:srgbClr val="C00000"/>
              </a:solidFill>
              <a:latin typeface="Times New Roman" panose="02020603050405020304" pitchFamily="18" charset="0"/>
              <a:ea typeface="华文新魏" panose="02010800040101010101" pitchFamily="2" charset="-122"/>
            </a:endParaRPr>
          </a:p>
          <a:p>
            <a:pPr marL="457200" indent="-457200" algn="just" eaLnBrk="1" fontAlgn="b" hangingPunct="1">
              <a:buClr>
                <a:srgbClr val="C00000"/>
              </a:buClr>
              <a:buFont typeface="Wingdings" panose="05000000000000000000" pitchFamily="2" charset="2"/>
              <a:buChar char="n"/>
            </a:pPr>
            <a:r>
              <a:rPr kumimoji="1" lang="zh-TW" altLang="en-US" sz="2800" dirty="0" smtClean="0">
                <a:solidFill>
                  <a:srgbClr val="000000"/>
                </a:solidFill>
                <a:latin typeface="Times New Roman" panose="02020603050405020304" pitchFamily="18" charset="0"/>
                <a:ea typeface="华文新魏" panose="02010800040101010101" pitchFamily="2" charset="-122"/>
              </a:rPr>
              <a:t>当观察</a:t>
            </a:r>
            <a:r>
              <a:rPr kumimoji="1" lang="zh-TW" altLang="en-US" sz="2800" dirty="0">
                <a:solidFill>
                  <a:srgbClr val="000000"/>
                </a:solidFill>
                <a:latin typeface="Times New Roman" panose="02020603050405020304" pitchFamily="18" charset="0"/>
                <a:ea typeface="华文新魏" panose="02010800040101010101" pitchFamily="2" charset="-122"/>
              </a:rPr>
              <a:t>一个光照下的光滑表面，特别是有光泽的表面时，可能在某个方向上看到很强的</a:t>
            </a:r>
            <a:r>
              <a:rPr kumimoji="1" lang="zh-TW" altLang="en-US" sz="2800" dirty="0">
                <a:solidFill>
                  <a:srgbClr val="FF0000"/>
                </a:solidFill>
                <a:latin typeface="Times New Roman" panose="02020603050405020304" pitchFamily="18" charset="0"/>
                <a:ea typeface="华文新魏" panose="02010800040101010101" pitchFamily="2" charset="-122"/>
              </a:rPr>
              <a:t>高光</a:t>
            </a:r>
            <a:r>
              <a:rPr kumimoji="1" lang="zh-TW" altLang="en-US" sz="2800" dirty="0">
                <a:solidFill>
                  <a:srgbClr val="000000"/>
                </a:solidFill>
                <a:latin typeface="Times New Roman" panose="02020603050405020304" pitchFamily="18" charset="0"/>
                <a:ea typeface="华文新魏" panose="02010800040101010101" pitchFamily="2" charset="-122"/>
              </a:rPr>
              <a:t>，这个现象称为镜面反射。</a:t>
            </a:r>
            <a:endParaRPr kumimoji="1" lang="zh-CN" altLang="en-US" sz="2800" dirty="0">
              <a:solidFill>
                <a:srgbClr val="000000"/>
              </a:solidFill>
              <a:latin typeface="Times New Roman" panose="02020603050405020304" pitchFamily="18" charset="0"/>
              <a:ea typeface="华文新魏" panose="02010800040101010101" pitchFamily="2" charset="-122"/>
            </a:endParaRPr>
          </a:p>
          <a:p>
            <a:pPr marL="457200" indent="-457200" algn="just" eaLnBrk="1" fontAlgn="b" hangingPunct="1">
              <a:buClr>
                <a:srgbClr val="C00000"/>
              </a:buClr>
              <a:buFont typeface="Wingdings" panose="05000000000000000000" pitchFamily="2" charset="2"/>
              <a:buChar char="n"/>
            </a:pPr>
            <a:r>
              <a:rPr kumimoji="1" lang="zh-TW" altLang="en-US" sz="2800" dirty="0" smtClean="0">
                <a:solidFill>
                  <a:srgbClr val="000000"/>
                </a:solidFill>
                <a:latin typeface="Times New Roman" panose="02020603050405020304" pitchFamily="18" charset="0"/>
                <a:ea typeface="华文新魏" panose="02010800040101010101" pitchFamily="2" charset="-122"/>
              </a:rPr>
              <a:t>在</a:t>
            </a:r>
            <a:r>
              <a:rPr kumimoji="1" lang="zh-TW" altLang="en-US" sz="2800" dirty="0">
                <a:solidFill>
                  <a:srgbClr val="000000"/>
                </a:solidFill>
                <a:latin typeface="Times New Roman" panose="02020603050405020304" pitchFamily="18" charset="0"/>
                <a:ea typeface="华文新魏" panose="02010800040101010101" pitchFamily="2" charset="-122"/>
              </a:rPr>
              <a:t>正常情况下，光沿着直线传播，当遇到不同的介质表面时，会产生反射和折射现象，光在反射和折射时，遵循反射定律和折射定律。</a:t>
            </a:r>
          </a:p>
        </p:txBody>
      </p:sp>
      <p:pic>
        <p:nvPicPr>
          <p:cNvPr id="56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391" y="3523298"/>
            <a:ext cx="5177745" cy="3137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图片 8"/>
          <p:cNvPicPr>
            <a:picLocks noChangeAspect="1"/>
          </p:cNvPicPr>
          <p:nvPr/>
        </p:nvPicPr>
        <p:blipFill>
          <a:blip r:embed="rId3"/>
          <a:stretch>
            <a:fillRect/>
          </a:stretch>
        </p:blipFill>
        <p:spPr>
          <a:xfrm>
            <a:off x="252953" y="3557588"/>
            <a:ext cx="2554604" cy="2320666"/>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0996" t="15568" b="1715"/>
          <a:stretch/>
        </p:blipFill>
        <p:spPr>
          <a:xfrm>
            <a:off x="2491740" y="5063490"/>
            <a:ext cx="1790364" cy="16539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59957" y="1350469"/>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2659956" y="3431253"/>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2659956" y="1896591"/>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659955" y="2416383"/>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sp>
        <p:nvSpPr>
          <p:cNvPr id="6" name="矩形 5"/>
          <p:cNvSpPr/>
          <p:nvPr/>
        </p:nvSpPr>
        <p:spPr>
          <a:xfrm>
            <a:off x="2659955" y="2935308"/>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sp>
        <p:nvSpPr>
          <p:cNvPr id="7" name="矩形 6"/>
          <p:cNvSpPr/>
          <p:nvPr/>
        </p:nvSpPr>
        <p:spPr>
          <a:xfrm>
            <a:off x="2659952" y="4942092"/>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2659953" y="3955633"/>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2659952" y="4450907"/>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25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250"/>
                                        <p:tgtEl>
                                          <p:spTgt spid="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250"/>
                                        <p:tgtEl>
                                          <p:spTgt spid="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250"/>
                                        <p:tgtEl>
                                          <p:spTgt spid="3"/>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250"/>
                                        <p:tgtEl>
                                          <p:spTgt spid="8"/>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25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63286" y="659457"/>
            <a:ext cx="8872764" cy="2000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r>
              <a:rPr kumimoji="1" lang="en-US" altLang="zh-CN" sz="2400" b="1" dirty="0">
                <a:solidFill>
                  <a:srgbClr val="FF0000"/>
                </a:solidFill>
                <a:latin typeface="华文新魏" panose="02010800040101010101" pitchFamily="2" charset="-122"/>
                <a:ea typeface="华文新魏" panose="02010800040101010101" pitchFamily="2" charset="-122"/>
              </a:rPr>
              <a:t>(1) </a:t>
            </a:r>
            <a:r>
              <a:rPr kumimoji="1" lang="zh-CN" altLang="en-US" sz="2400" b="1" dirty="0">
                <a:solidFill>
                  <a:srgbClr val="FF0000"/>
                </a:solidFill>
                <a:latin typeface="华文新魏" panose="02010800040101010101" pitchFamily="2" charset="-122"/>
                <a:ea typeface="华文新魏" panose="02010800040101010101" pitchFamily="2" charset="-122"/>
              </a:rPr>
              <a:t>反射定律</a:t>
            </a:r>
            <a:endParaRPr kumimoji="1" lang="zh-CN" altLang="en-US" sz="2400" dirty="0">
              <a:solidFill>
                <a:srgbClr val="FF0000"/>
              </a:solidFill>
              <a:latin typeface="华文新魏" panose="02010800040101010101" pitchFamily="2" charset="-122"/>
              <a:ea typeface="华文新魏" panose="02010800040101010101" pitchFamily="2" charset="-122"/>
            </a:endParaRPr>
          </a:p>
          <a:p>
            <a:pPr algn="just" eaLnBrk="1" fontAlgn="b" hangingPunct="1"/>
            <a:r>
              <a:rPr kumimoji="1" lang="zh-TW" altLang="en-US" sz="2400" dirty="0" smtClean="0">
                <a:solidFill>
                  <a:srgbClr val="000000"/>
                </a:solidFill>
                <a:latin typeface="华文新魏" panose="02010800040101010101" pitchFamily="2" charset="-122"/>
                <a:ea typeface="华文新魏" panose="02010800040101010101" pitchFamily="2" charset="-122"/>
              </a:rPr>
              <a:t>入射</a:t>
            </a:r>
            <a:r>
              <a:rPr kumimoji="1" lang="zh-TW" altLang="en-US" sz="2400" dirty="0">
                <a:solidFill>
                  <a:srgbClr val="000000"/>
                </a:solidFill>
                <a:latin typeface="华文新魏" panose="02010800040101010101" pitchFamily="2" charset="-122"/>
                <a:ea typeface="华文新魏" panose="02010800040101010101" pitchFamily="2" charset="-122"/>
              </a:rPr>
              <a:t>光线、反射光线与光照点的法向量在同一平面上，而且光线的入射角等于反射角。入射光线与光照点的法向矢量之间的夹角</a:t>
            </a:r>
            <a:r>
              <a:rPr kumimoji="1" lang="en-US" altLang="zh-TW" sz="2400" i="1" dirty="0">
                <a:solidFill>
                  <a:srgbClr val="000000"/>
                </a:solidFill>
                <a:latin typeface="华文新魏" panose="02010800040101010101" pitchFamily="2" charset="-122"/>
                <a:ea typeface="华文新魏" panose="02010800040101010101" pitchFamily="2" charset="-122"/>
              </a:rPr>
              <a:t>θ</a:t>
            </a:r>
            <a:r>
              <a:rPr kumimoji="1" lang="zh-TW" altLang="en-US" sz="2400" dirty="0">
                <a:solidFill>
                  <a:srgbClr val="000000"/>
                </a:solidFill>
                <a:latin typeface="华文新魏" panose="02010800040101010101" pitchFamily="2" charset="-122"/>
                <a:ea typeface="华文新魏" panose="02010800040101010101" pitchFamily="2" charset="-122"/>
              </a:rPr>
              <a:t>称为光线的入射角，反射光线与光照点的法向矢量之间的夹角称为光线的反射角。</a:t>
            </a:r>
          </a:p>
        </p:txBody>
      </p:sp>
      <p:sp>
        <p:nvSpPr>
          <p:cNvPr id="57347" name="Rectangle 3"/>
          <p:cNvSpPr>
            <a:spLocks noChangeArrowheads="1"/>
          </p:cNvSpPr>
          <p:nvPr/>
        </p:nvSpPr>
        <p:spPr bwMode="auto">
          <a:xfrm>
            <a:off x="163286" y="2804700"/>
            <a:ext cx="8730343"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r>
              <a:rPr kumimoji="1" lang="en-US" altLang="zh-CN" sz="2400" b="1" dirty="0">
                <a:solidFill>
                  <a:srgbClr val="FF0000"/>
                </a:solidFill>
                <a:latin typeface="华文新魏" panose="02010800040101010101" pitchFamily="2" charset="-122"/>
                <a:ea typeface="华文新魏" panose="02010800040101010101" pitchFamily="2" charset="-122"/>
              </a:rPr>
              <a:t>(2) </a:t>
            </a:r>
            <a:r>
              <a:rPr kumimoji="1" lang="zh-CN" altLang="en-US" sz="2400" b="1" dirty="0">
                <a:solidFill>
                  <a:srgbClr val="FF0000"/>
                </a:solidFill>
                <a:latin typeface="华文新魏" panose="02010800040101010101" pitchFamily="2" charset="-122"/>
                <a:ea typeface="华文新魏" panose="02010800040101010101" pitchFamily="2" charset="-122"/>
              </a:rPr>
              <a:t>折射定律</a:t>
            </a:r>
          </a:p>
          <a:p>
            <a:pPr algn="just" eaLnBrk="1" fontAlgn="b" hangingPunct="1"/>
            <a:r>
              <a:rPr kumimoji="1" lang="zh-CN" altLang="en-US" sz="2400" dirty="0" smtClean="0">
                <a:solidFill>
                  <a:srgbClr val="000000"/>
                </a:solidFill>
                <a:latin typeface="华文新魏" panose="02010800040101010101" pitchFamily="2" charset="-122"/>
                <a:ea typeface="华文新魏" panose="02010800040101010101" pitchFamily="2" charset="-122"/>
              </a:rPr>
              <a:t>入射</a:t>
            </a:r>
            <a:r>
              <a:rPr kumimoji="1" lang="zh-CN" altLang="en-US" sz="2400" dirty="0">
                <a:solidFill>
                  <a:srgbClr val="000000"/>
                </a:solidFill>
                <a:latin typeface="华文新魏" panose="02010800040101010101" pitchFamily="2" charset="-122"/>
                <a:ea typeface="华文新魏" panose="02010800040101010101" pitchFamily="2" charset="-122"/>
              </a:rPr>
              <a:t>光线、折射光线与光照点的法向量在同一平面上，折射角与入射角满足：</a:t>
            </a:r>
          </a:p>
        </p:txBody>
      </p:sp>
      <p:pic>
        <p:nvPicPr>
          <p:cNvPr id="57348"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2650" y="3881172"/>
            <a:ext cx="1661215" cy="831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349" name="Rectangle 5"/>
          <p:cNvSpPr>
            <a:spLocks noChangeArrowheads="1"/>
          </p:cNvSpPr>
          <p:nvPr/>
        </p:nvSpPr>
        <p:spPr bwMode="auto">
          <a:xfrm>
            <a:off x="163286" y="4833734"/>
            <a:ext cx="8872764"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just" eaLnBrk="1" fontAlgn="b" hangingPunct="1">
              <a:buClr>
                <a:srgbClr val="C00000"/>
              </a:buClr>
              <a:buFont typeface="Wingdings" panose="05000000000000000000" pitchFamily="2" charset="2"/>
              <a:buChar char="n"/>
            </a:pPr>
            <a:r>
              <a:rPr kumimoji="1" lang="en-US" altLang="zh-TW" sz="2400" i="1" dirty="0" smtClean="0">
                <a:solidFill>
                  <a:srgbClr val="000000"/>
                </a:solidFill>
                <a:latin typeface="华文新魏" panose="02010800040101010101" pitchFamily="2" charset="-122"/>
                <a:ea typeface="华文新魏" panose="02010800040101010101" pitchFamily="2" charset="-122"/>
              </a:rPr>
              <a:t>θ</a:t>
            </a:r>
            <a:r>
              <a:rPr kumimoji="1" lang="zh-TW" altLang="en-US" sz="2400" dirty="0">
                <a:solidFill>
                  <a:srgbClr val="000000"/>
                </a:solidFill>
                <a:latin typeface="华文新魏" panose="02010800040101010101" pitchFamily="2" charset="-122"/>
                <a:ea typeface="华文新魏" panose="02010800040101010101" pitchFamily="2" charset="-122"/>
              </a:rPr>
              <a:t>为光照点的法向量与入射光线之间的夹角，</a:t>
            </a:r>
            <a:r>
              <a:rPr kumimoji="1" lang="en-US" altLang="zh-TW" sz="2400" i="1" dirty="0">
                <a:solidFill>
                  <a:srgbClr val="000000"/>
                </a:solidFill>
                <a:latin typeface="华文新魏" panose="02010800040101010101" pitchFamily="2" charset="-122"/>
                <a:ea typeface="华文新魏" panose="02010800040101010101" pitchFamily="2" charset="-122"/>
              </a:rPr>
              <a:t>φ</a:t>
            </a:r>
            <a:r>
              <a:rPr kumimoji="1" lang="zh-TW" altLang="en-US" sz="2400" dirty="0">
                <a:solidFill>
                  <a:srgbClr val="000000"/>
                </a:solidFill>
                <a:latin typeface="华文新魏" panose="02010800040101010101" pitchFamily="2" charset="-122"/>
                <a:ea typeface="华文新魏" panose="02010800040101010101" pitchFamily="2" charset="-122"/>
              </a:rPr>
              <a:t>为折射光线与光照点的负法向量之间的夹角，</a:t>
            </a:r>
            <a:r>
              <a:rPr kumimoji="1" lang="en-US" altLang="zh-TW" sz="2400" i="1" dirty="0">
                <a:solidFill>
                  <a:srgbClr val="000000"/>
                </a:solidFill>
                <a:latin typeface="华文新魏" panose="02010800040101010101" pitchFamily="2" charset="-122"/>
                <a:ea typeface="华文新魏" panose="02010800040101010101" pitchFamily="2" charset="-122"/>
              </a:rPr>
              <a:t>η</a:t>
            </a:r>
            <a:r>
              <a:rPr kumimoji="1" lang="en-US" altLang="zh-TW" sz="2400" baseline="-25000" dirty="0">
                <a:solidFill>
                  <a:srgbClr val="000000"/>
                </a:solidFill>
                <a:latin typeface="华文新魏" panose="02010800040101010101" pitchFamily="2" charset="-122"/>
                <a:ea typeface="华文新魏" panose="02010800040101010101" pitchFamily="2" charset="-122"/>
              </a:rPr>
              <a:t>1</a:t>
            </a:r>
            <a:r>
              <a:rPr kumimoji="1" lang="en-US" altLang="zh-TW" sz="2400" dirty="0">
                <a:solidFill>
                  <a:srgbClr val="000000"/>
                </a:solidFill>
                <a:latin typeface="华文新魏" panose="02010800040101010101" pitchFamily="2" charset="-122"/>
                <a:ea typeface="华文新魏" panose="02010800040101010101" pitchFamily="2" charset="-122"/>
              </a:rPr>
              <a:t> </a:t>
            </a:r>
            <a:r>
              <a:rPr kumimoji="1" lang="zh-TW" altLang="en-US" sz="2400" dirty="0">
                <a:solidFill>
                  <a:srgbClr val="000000"/>
                </a:solidFill>
                <a:latin typeface="华文新魏" panose="02010800040101010101" pitchFamily="2" charset="-122"/>
                <a:ea typeface="华文新魏" panose="02010800040101010101" pitchFamily="2" charset="-122"/>
              </a:rPr>
              <a:t>和</a:t>
            </a:r>
            <a:r>
              <a:rPr kumimoji="1" lang="en-US" altLang="zh-TW" sz="2400" i="1" dirty="0">
                <a:solidFill>
                  <a:srgbClr val="000000"/>
                </a:solidFill>
                <a:latin typeface="华文新魏" panose="02010800040101010101" pitchFamily="2" charset="-122"/>
                <a:ea typeface="华文新魏" panose="02010800040101010101" pitchFamily="2" charset="-122"/>
              </a:rPr>
              <a:t>η</a:t>
            </a:r>
            <a:r>
              <a:rPr kumimoji="1" lang="en-US" altLang="zh-TW" sz="2400" baseline="-25000" dirty="0">
                <a:solidFill>
                  <a:srgbClr val="000000"/>
                </a:solidFill>
                <a:latin typeface="华文新魏" panose="02010800040101010101" pitchFamily="2" charset="-122"/>
                <a:ea typeface="华文新魏" panose="02010800040101010101" pitchFamily="2" charset="-122"/>
              </a:rPr>
              <a:t>2</a:t>
            </a:r>
            <a:r>
              <a:rPr kumimoji="1" lang="zh-TW" altLang="en-US" sz="2400" dirty="0">
                <a:solidFill>
                  <a:srgbClr val="000000"/>
                </a:solidFill>
                <a:latin typeface="华文新魏" panose="02010800040101010101" pitchFamily="2" charset="-122"/>
                <a:ea typeface="华文新魏" panose="02010800040101010101" pitchFamily="2" charset="-122"/>
              </a:rPr>
              <a:t>分别为光线在第一种媒质和第二种媒质中的折射率。</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70114" y="618460"/>
            <a:ext cx="8594499" cy="2369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algn="just" eaLnBrk="1" fontAlgn="b" hangingPunct="1">
              <a:buClr>
                <a:srgbClr val="C00000"/>
              </a:buClr>
              <a:buFont typeface="Wingdings" panose="05000000000000000000" pitchFamily="2" charset="2"/>
              <a:buChar char="n"/>
            </a:pPr>
            <a:r>
              <a:rPr kumimoji="1" lang="zh-TW" altLang="en-US" sz="2400" dirty="0" smtClean="0">
                <a:solidFill>
                  <a:srgbClr val="000000"/>
                </a:solidFill>
                <a:latin typeface="华文新魏" panose="02010800040101010101" pitchFamily="2" charset="-122"/>
                <a:ea typeface="华文新魏" panose="02010800040101010101" pitchFamily="2" charset="-122"/>
              </a:rPr>
              <a:t>从</a:t>
            </a:r>
            <a:r>
              <a:rPr kumimoji="1" lang="zh-TW" altLang="en-US" sz="2400" dirty="0">
                <a:solidFill>
                  <a:srgbClr val="000000"/>
                </a:solidFill>
                <a:latin typeface="华文新魏" panose="02010800040101010101" pitchFamily="2" charset="-122"/>
                <a:ea typeface="华文新魏" panose="02010800040101010101" pitchFamily="2" charset="-122"/>
              </a:rPr>
              <a:t>物体表面反射或折射出来的光的强度取决于光源的位置与光的强度、物体表面的位置和朝向、表面材质的性质和视点的位置。对于理想镜面，反射光集中在一个方向，并遵守反射定律。对一般的光滑表面，反射光集中在一个范围内，且由反射定律决定的反射方向光强最大。</a:t>
            </a:r>
            <a:endParaRPr kumimoji="1" lang="zh-TW" altLang="zh-CN" sz="2400" dirty="0">
              <a:solidFill>
                <a:srgbClr val="000000"/>
              </a:solidFill>
              <a:latin typeface="华文新魏" panose="02010800040101010101" pitchFamily="2" charset="-122"/>
              <a:ea typeface="华文新魏" panose="02010800040101010101" pitchFamily="2" charset="-122"/>
            </a:endParaRPr>
          </a:p>
          <a:p>
            <a:pPr marL="342900" indent="-342900" algn="just" eaLnBrk="1" fontAlgn="b" hangingPunct="1">
              <a:buClr>
                <a:srgbClr val="C00000"/>
              </a:buClr>
              <a:buFont typeface="Wingdings" panose="05000000000000000000" pitchFamily="2" charset="2"/>
              <a:buChar char="n"/>
            </a:pPr>
            <a:r>
              <a:rPr kumimoji="1" lang="en-US" altLang="zh-TW" sz="2400" dirty="0" err="1" smtClean="0">
                <a:solidFill>
                  <a:srgbClr val="000000"/>
                </a:solidFill>
                <a:latin typeface="华文新魏" panose="02010800040101010101" pitchFamily="2" charset="-122"/>
                <a:ea typeface="华文新魏" panose="02010800040101010101" pitchFamily="2" charset="-122"/>
              </a:rPr>
              <a:t>Phong</a:t>
            </a:r>
            <a:r>
              <a:rPr kumimoji="1" lang="zh-TW" altLang="en-US" sz="2400" dirty="0">
                <a:solidFill>
                  <a:srgbClr val="000000"/>
                </a:solidFill>
                <a:latin typeface="华文新魏" panose="02010800040101010101" pitchFamily="2" charset="-122"/>
                <a:ea typeface="华文新魏" panose="02010800040101010101" pitchFamily="2" charset="-122"/>
              </a:rPr>
              <a:t>经验模型计算公式为：</a:t>
            </a:r>
          </a:p>
        </p:txBody>
      </p:sp>
      <p:pic>
        <p:nvPicPr>
          <p:cNvPr id="58371"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1001" y="3068638"/>
            <a:ext cx="5005855"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396" name="Rectangle 4"/>
          <p:cNvSpPr>
            <a:spLocks noChangeArrowheads="1"/>
          </p:cNvSpPr>
          <p:nvPr/>
        </p:nvSpPr>
        <p:spPr bwMode="auto">
          <a:xfrm>
            <a:off x="141514" y="3860800"/>
            <a:ext cx="8823099" cy="1938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其中</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i="1"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a:t>
            </a:r>
            <a:r>
              <a:rPr kumimoji="1" lang="en-US" altLang="zh-CN" sz="2400" i="1" baseline="-250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s</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：为镜面反射光在观察方向上的光强度；</a:t>
            </a:r>
          </a:p>
          <a:p>
            <a:pPr algn="just" eaLnBrk="1" hangingPunct="1"/>
            <a:r>
              <a:rPr kumimoji="1" lang="zh-CN" altLang="en-US"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i="1"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a:t>
            </a:r>
            <a:r>
              <a:rPr kumimoji="1" lang="en-US" altLang="zh-CN" sz="2400" i="1" baseline="-250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p</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：为点光源的强度； </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Ks</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：为镜面反射系数；</a:t>
            </a:r>
          </a:p>
          <a:p>
            <a:pPr algn="just" eaLnBrk="1" hangingPunct="1"/>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：为视点方向</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V</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与镜面反射方向</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R</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之间的夹角；</a:t>
            </a:r>
          </a:p>
          <a:p>
            <a:pPr algn="just" eaLnBrk="1" hangingPunct="1"/>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n</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：与物体表面光滑度有关的一个常数，</a:t>
            </a:r>
          </a:p>
          <a:p>
            <a:pPr algn="just" eaLnBrk="1" hangingPunct="1"/>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一般取为</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2000</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表面</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光滑程度</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n↑</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endParaRPr kumimoji="1" lang="zh-CN" altLang="en-US" sz="2400" baseline="20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dissolve">
                                      <p:cBhvr>
                                        <p:cTn id="7" dur="500"/>
                                        <p:tgtEl>
                                          <p:spTgt spid="59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293912" y="487392"/>
            <a:ext cx="8665937" cy="20621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smtClean="0">
                <a:solidFill>
                  <a:srgbClr val="000000"/>
                </a:solidFill>
                <a:latin typeface="Times New Roman" panose="02020603050405020304" pitchFamily="18" charset="0"/>
                <a:ea typeface="华文新魏" panose="02010800040101010101" pitchFamily="2" charset="-122"/>
              </a:rPr>
              <a:t>    </a:t>
            </a:r>
            <a:r>
              <a:rPr kumimoji="1" lang="en-US" altLang="zh-TW" sz="2800" b="1" dirty="0" smtClean="0">
                <a:solidFill>
                  <a:srgbClr val="FF0000"/>
                </a:solidFill>
                <a:latin typeface="Times New Roman" panose="02020603050405020304" pitchFamily="18" charset="0"/>
                <a:ea typeface="华文新魏" panose="02010800040101010101" pitchFamily="2" charset="-122"/>
              </a:rPr>
              <a:t>5 </a:t>
            </a:r>
            <a:r>
              <a:rPr kumimoji="1" lang="en-US" altLang="zh-CN" sz="2800" b="1" dirty="0" smtClean="0">
                <a:solidFill>
                  <a:srgbClr val="FF0000"/>
                </a:solidFill>
                <a:latin typeface="Times New Roman" panose="02020603050405020304" pitchFamily="18" charset="0"/>
                <a:ea typeface="华文新魏" panose="02010800040101010101" pitchFamily="2" charset="-122"/>
              </a:rPr>
              <a:t>  </a:t>
            </a:r>
            <a:r>
              <a:rPr kumimoji="1" lang="en-US" altLang="zh-TW" sz="2800" b="1" dirty="0" err="1">
                <a:solidFill>
                  <a:srgbClr val="FF0000"/>
                </a:solidFill>
                <a:latin typeface="Times New Roman" panose="02020603050405020304" pitchFamily="18" charset="0"/>
                <a:ea typeface="华文新魏" panose="02010800040101010101" pitchFamily="2" charset="-122"/>
              </a:rPr>
              <a:t>Phong</a:t>
            </a:r>
            <a:r>
              <a:rPr kumimoji="1" lang="zh-TW" altLang="en-US" sz="2800" b="1" dirty="0">
                <a:solidFill>
                  <a:srgbClr val="FF0000"/>
                </a:solidFill>
                <a:latin typeface="Times New Roman" panose="02020603050405020304" pitchFamily="18" charset="0"/>
                <a:ea typeface="华文新魏" panose="02010800040101010101" pitchFamily="2" charset="-122"/>
              </a:rPr>
              <a:t>光照明模型</a:t>
            </a:r>
            <a:endParaRPr kumimoji="1" lang="zh-CN" altLang="en-US" sz="2800" b="1" dirty="0">
              <a:solidFill>
                <a:srgbClr val="FF0000"/>
              </a:solidFill>
              <a:latin typeface="Times New Roman" panose="02020603050405020304" pitchFamily="18" charset="0"/>
              <a:ea typeface="华文新魏" panose="02010800040101010101" pitchFamily="2" charset="-122"/>
            </a:endParaRPr>
          </a:p>
          <a:p>
            <a:pPr marL="457200" indent="-457200" algn="just" eaLnBrk="1" fontAlgn="b" hangingPunct="1">
              <a:buClr>
                <a:srgbClr val="C00000"/>
              </a:buClr>
              <a:buFont typeface="Wingdings" panose="05000000000000000000" pitchFamily="2" charset="2"/>
              <a:buChar char="n"/>
            </a:pPr>
            <a:r>
              <a:rPr kumimoji="1" lang="zh-TW" altLang="en-US" sz="2400" dirty="0" smtClean="0">
                <a:solidFill>
                  <a:srgbClr val="000000"/>
                </a:solidFill>
                <a:latin typeface="Times New Roman" panose="02020603050405020304" pitchFamily="18" charset="0"/>
                <a:ea typeface="华文新魏" panose="02010800040101010101" pitchFamily="2" charset="-122"/>
              </a:rPr>
              <a:t>综合</a:t>
            </a:r>
            <a:r>
              <a:rPr kumimoji="1" lang="zh-TW" altLang="en-US" sz="2400" dirty="0">
                <a:solidFill>
                  <a:srgbClr val="000000"/>
                </a:solidFill>
                <a:latin typeface="Times New Roman" panose="02020603050405020304" pitchFamily="18" charset="0"/>
                <a:ea typeface="华文新魏" panose="02010800040101010101" pitchFamily="2" charset="-122"/>
              </a:rPr>
              <a:t>上面介绍的光反射作用的各个部分，</a:t>
            </a:r>
            <a:r>
              <a:rPr kumimoji="1" lang="en-US" altLang="zh-TW" sz="2400" dirty="0" err="1">
                <a:solidFill>
                  <a:srgbClr val="000000"/>
                </a:solidFill>
                <a:latin typeface="Times New Roman" panose="02020603050405020304" pitchFamily="18" charset="0"/>
                <a:ea typeface="华文新魏" panose="02010800040101010101" pitchFamily="2" charset="-122"/>
              </a:rPr>
              <a:t>Phong</a:t>
            </a:r>
            <a:r>
              <a:rPr kumimoji="1" lang="zh-TW" altLang="en-US" sz="2400" dirty="0">
                <a:solidFill>
                  <a:srgbClr val="000000"/>
                </a:solidFill>
                <a:latin typeface="Times New Roman" panose="02020603050405020304" pitchFamily="18" charset="0"/>
                <a:ea typeface="华文新魏" panose="02010800040101010101" pitchFamily="2" charset="-122"/>
              </a:rPr>
              <a:t>光照明模型有这样的一个表述：由物体表面上一点</a:t>
            </a:r>
            <a:r>
              <a:rPr kumimoji="1" lang="en-US" altLang="zh-TW" sz="2400" i="1" dirty="0">
                <a:solidFill>
                  <a:srgbClr val="000000"/>
                </a:solidFill>
                <a:latin typeface="Times New Roman" panose="02020603050405020304" pitchFamily="18" charset="0"/>
                <a:ea typeface="华文新魏" panose="02010800040101010101" pitchFamily="2" charset="-122"/>
              </a:rPr>
              <a:t>P</a:t>
            </a:r>
            <a:r>
              <a:rPr kumimoji="1" lang="zh-TW" altLang="en-US" sz="2400" dirty="0">
                <a:solidFill>
                  <a:srgbClr val="000000"/>
                </a:solidFill>
                <a:latin typeface="Times New Roman" panose="02020603050405020304" pitchFamily="18" charset="0"/>
                <a:ea typeface="华文新魏" panose="02010800040101010101" pitchFamily="2" charset="-122"/>
              </a:rPr>
              <a:t>反射到视点的光强</a:t>
            </a:r>
            <a:r>
              <a:rPr kumimoji="1" lang="en-US" altLang="zh-TW" sz="2400" i="1" dirty="0">
                <a:solidFill>
                  <a:srgbClr val="000000"/>
                </a:solidFill>
                <a:latin typeface="Times New Roman" panose="02020603050405020304" pitchFamily="18" charset="0"/>
                <a:ea typeface="华文新魏" panose="02010800040101010101" pitchFamily="2" charset="-122"/>
              </a:rPr>
              <a:t>I</a:t>
            </a:r>
            <a:r>
              <a:rPr kumimoji="1" lang="zh-TW" altLang="en-US" sz="2400" dirty="0">
                <a:solidFill>
                  <a:srgbClr val="000000"/>
                </a:solidFill>
                <a:latin typeface="Times New Roman" panose="02020603050405020304" pitchFamily="18" charset="0"/>
                <a:ea typeface="华文新魏" panose="02010800040101010101" pitchFamily="2" charset="-122"/>
              </a:rPr>
              <a:t>为环境光的反射光强</a:t>
            </a:r>
            <a:r>
              <a:rPr kumimoji="1" lang="en-US" altLang="zh-TW" sz="2400" i="1" dirty="0" err="1" smtClean="0">
                <a:solidFill>
                  <a:srgbClr val="000000"/>
                </a:solidFill>
                <a:latin typeface="Times New Roman" panose="02020603050405020304" pitchFamily="18" charset="0"/>
                <a:ea typeface="华文新魏" panose="02010800040101010101" pitchFamily="2" charset="-122"/>
              </a:rPr>
              <a:t>I</a:t>
            </a:r>
            <a:r>
              <a:rPr kumimoji="1" lang="en-US" altLang="zh-TW" sz="2400" i="1" baseline="-25000" dirty="0" err="1">
                <a:solidFill>
                  <a:srgbClr val="000000"/>
                </a:solidFill>
                <a:latin typeface="Times New Roman" panose="02020603050405020304" pitchFamily="18" charset="0"/>
                <a:ea typeface="华文新魏" panose="02010800040101010101" pitchFamily="2" charset="-122"/>
              </a:rPr>
              <a:t>e</a:t>
            </a:r>
            <a:r>
              <a:rPr kumimoji="1" lang="zh-TW" altLang="en-US" sz="2400" dirty="0" smtClean="0">
                <a:solidFill>
                  <a:srgbClr val="000000"/>
                </a:solidFill>
                <a:latin typeface="Times New Roman" panose="02020603050405020304" pitchFamily="18" charset="0"/>
                <a:ea typeface="华文新魏" panose="02010800040101010101" pitchFamily="2" charset="-122"/>
              </a:rPr>
              <a:t>、</a:t>
            </a:r>
            <a:r>
              <a:rPr kumimoji="1" lang="zh-TW" altLang="en-US" sz="2400" dirty="0">
                <a:solidFill>
                  <a:srgbClr val="000000"/>
                </a:solidFill>
                <a:latin typeface="Times New Roman" panose="02020603050405020304" pitchFamily="18" charset="0"/>
                <a:ea typeface="华文新魏" panose="02010800040101010101" pitchFamily="2" charset="-122"/>
              </a:rPr>
              <a:t>理想漫反射光强</a:t>
            </a:r>
            <a:r>
              <a:rPr kumimoji="1" lang="en-US" altLang="zh-TW" sz="2400" i="1" dirty="0">
                <a:solidFill>
                  <a:srgbClr val="000000"/>
                </a:solidFill>
                <a:latin typeface="Times New Roman" panose="02020603050405020304" pitchFamily="18" charset="0"/>
                <a:ea typeface="华文新魏" panose="02010800040101010101" pitchFamily="2" charset="-122"/>
              </a:rPr>
              <a:t>I</a:t>
            </a:r>
            <a:r>
              <a:rPr kumimoji="1" lang="en-US" altLang="zh-TW" sz="2400" i="1" baseline="-25000" dirty="0">
                <a:solidFill>
                  <a:srgbClr val="000000"/>
                </a:solidFill>
                <a:latin typeface="Times New Roman" panose="02020603050405020304" pitchFamily="18" charset="0"/>
                <a:ea typeface="华文新魏" panose="02010800040101010101" pitchFamily="2" charset="-122"/>
              </a:rPr>
              <a:t>d</a:t>
            </a:r>
            <a:r>
              <a:rPr kumimoji="1" lang="zh-TW" altLang="en-US" sz="2400" dirty="0">
                <a:solidFill>
                  <a:srgbClr val="000000"/>
                </a:solidFill>
                <a:latin typeface="Times New Roman" panose="02020603050405020304" pitchFamily="18" charset="0"/>
                <a:ea typeface="华文新魏" panose="02010800040101010101" pitchFamily="2" charset="-122"/>
              </a:rPr>
              <a:t>、和镜面反射光</a:t>
            </a:r>
            <a:r>
              <a:rPr kumimoji="1" lang="en-US" altLang="zh-TW" sz="2400" i="1" dirty="0">
                <a:solidFill>
                  <a:srgbClr val="000000"/>
                </a:solidFill>
                <a:latin typeface="Times New Roman" panose="02020603050405020304" pitchFamily="18" charset="0"/>
                <a:ea typeface="华文新魏" panose="02010800040101010101" pitchFamily="2" charset="-122"/>
              </a:rPr>
              <a:t>I</a:t>
            </a:r>
            <a:r>
              <a:rPr kumimoji="1" lang="en-US" altLang="zh-TW" sz="2400" i="1" baseline="-25000" dirty="0">
                <a:solidFill>
                  <a:srgbClr val="000000"/>
                </a:solidFill>
                <a:latin typeface="Times New Roman" panose="02020603050405020304" pitchFamily="18" charset="0"/>
                <a:ea typeface="华文新魏" panose="02010800040101010101" pitchFamily="2" charset="-122"/>
              </a:rPr>
              <a:t>s</a:t>
            </a:r>
            <a:r>
              <a:rPr kumimoji="1" lang="zh-TW" altLang="en-US" sz="2400" dirty="0">
                <a:solidFill>
                  <a:srgbClr val="000000"/>
                </a:solidFill>
                <a:latin typeface="Times New Roman" panose="02020603050405020304" pitchFamily="18" charset="0"/>
                <a:ea typeface="华文新魏" panose="02010800040101010101" pitchFamily="2" charset="-122"/>
              </a:rPr>
              <a:t>的总和，即</a:t>
            </a:r>
            <a:r>
              <a:rPr kumimoji="1" lang="zh-CN" altLang="en-US" sz="2400" dirty="0">
                <a:solidFill>
                  <a:srgbClr val="000000"/>
                </a:solidFill>
                <a:latin typeface="Times New Roman" panose="02020603050405020304" pitchFamily="18" charset="0"/>
                <a:ea typeface="华文新魏" panose="02010800040101010101" pitchFamily="2" charset="-122"/>
              </a:rPr>
              <a:t>：</a:t>
            </a:r>
            <a:endParaRPr kumimoji="1" lang="zh-TW" altLang="en-US" sz="2400" dirty="0">
              <a:solidFill>
                <a:srgbClr val="000000"/>
              </a:solidFill>
              <a:latin typeface="Times New Roman" panose="02020603050405020304" pitchFamily="18" charset="0"/>
              <a:ea typeface="华文新魏" panose="02010800040101010101" pitchFamily="2" charset="-122"/>
            </a:endParaRPr>
          </a:p>
        </p:txBody>
      </p:sp>
      <p:pic>
        <p:nvPicPr>
          <p:cNvPr id="59395"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0109" y="2489591"/>
            <a:ext cx="6552397" cy="580028"/>
          </a:xfrm>
          <a:prstGeom prst="rect">
            <a:avLst/>
          </a:prstGeom>
          <a:noFill/>
          <a:ln w="38100" cmpd="dbl"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396" name="Rectangle 4"/>
          <p:cNvSpPr>
            <a:spLocks noChangeArrowheads="1"/>
          </p:cNvSpPr>
          <p:nvPr/>
        </p:nvSpPr>
        <p:spPr bwMode="auto">
          <a:xfrm>
            <a:off x="293913" y="3210492"/>
            <a:ext cx="8758011"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algn="just" eaLnBrk="1" fontAlgn="b" hangingPunct="1">
              <a:buClr>
                <a:srgbClr val="C00000"/>
              </a:buClr>
              <a:buFont typeface="Wingdings" panose="05000000000000000000" pitchFamily="2" charset="2"/>
              <a:buChar char="n"/>
            </a:pPr>
            <a:r>
              <a:rPr kumimoji="1" lang="zh-TW" altLang="en-US" sz="2400" dirty="0" smtClean="0">
                <a:solidFill>
                  <a:srgbClr val="000000"/>
                </a:solidFill>
                <a:latin typeface="Times New Roman" panose="02020603050405020304" pitchFamily="18" charset="0"/>
                <a:ea typeface="华文新魏" panose="02010800040101010101" pitchFamily="2" charset="-122"/>
              </a:rPr>
              <a:t>在</a:t>
            </a:r>
            <a:r>
              <a:rPr kumimoji="1" lang="zh-TW" altLang="en-US" sz="2400" dirty="0">
                <a:solidFill>
                  <a:srgbClr val="000000"/>
                </a:solidFill>
                <a:latin typeface="Times New Roman" panose="02020603050405020304" pitchFamily="18" charset="0"/>
                <a:ea typeface="华文新魏" panose="02010800040101010101" pitchFamily="2" charset="-122"/>
              </a:rPr>
              <a:t>这种简化下，由于对所有的点总共只需计算一次</a:t>
            </a:r>
            <a:r>
              <a:rPr kumimoji="1" lang="en-US" altLang="zh-TW" sz="2400" dirty="0">
                <a:solidFill>
                  <a:srgbClr val="000000"/>
                </a:solidFill>
                <a:latin typeface="Times New Roman" panose="02020603050405020304" pitchFamily="18" charset="0"/>
                <a:ea typeface="华文新魏" panose="02010800040101010101" pitchFamily="2" charset="-122"/>
              </a:rPr>
              <a:t>H</a:t>
            </a:r>
            <a:r>
              <a:rPr kumimoji="1" lang="zh-TW" altLang="en-US" sz="2400" dirty="0">
                <a:solidFill>
                  <a:srgbClr val="000000"/>
                </a:solidFill>
                <a:latin typeface="Times New Roman" panose="02020603050405020304" pitchFamily="18" charset="0"/>
                <a:ea typeface="华文新魏" panose="02010800040101010101" pitchFamily="2" charset="-122"/>
              </a:rPr>
              <a:t>的值，节省了计算时间。结合</a:t>
            </a:r>
            <a:r>
              <a:rPr kumimoji="1" lang="en-US" altLang="zh-TW" sz="2400" dirty="0">
                <a:solidFill>
                  <a:srgbClr val="000000"/>
                </a:solidFill>
                <a:latin typeface="Times New Roman" panose="02020603050405020304" pitchFamily="18" charset="0"/>
                <a:ea typeface="华文新魏" panose="02010800040101010101" pitchFamily="2" charset="-122"/>
              </a:rPr>
              <a:t>RGB</a:t>
            </a:r>
            <a:r>
              <a:rPr kumimoji="1" lang="zh-TW" altLang="en-US" sz="2400" dirty="0">
                <a:solidFill>
                  <a:srgbClr val="000000"/>
                </a:solidFill>
                <a:latin typeface="Times New Roman" panose="02020603050405020304" pitchFamily="18" charset="0"/>
                <a:ea typeface="华文新魏" panose="02010800040101010101" pitchFamily="2" charset="-122"/>
              </a:rPr>
              <a:t>颜色模型，</a:t>
            </a:r>
            <a:r>
              <a:rPr kumimoji="1" lang="en-US" altLang="zh-TW" sz="2400" dirty="0" err="1">
                <a:solidFill>
                  <a:srgbClr val="000000"/>
                </a:solidFill>
                <a:latin typeface="Times New Roman" panose="02020603050405020304" pitchFamily="18" charset="0"/>
                <a:ea typeface="华文新魏" panose="02010800040101010101" pitchFamily="2" charset="-122"/>
              </a:rPr>
              <a:t>Phong</a:t>
            </a:r>
            <a:r>
              <a:rPr kumimoji="1" lang="zh-TW" altLang="en-US" sz="2400" dirty="0">
                <a:solidFill>
                  <a:srgbClr val="000000"/>
                </a:solidFill>
                <a:latin typeface="Times New Roman" panose="02020603050405020304" pitchFamily="18" charset="0"/>
                <a:ea typeface="华文新魏" panose="02010800040101010101" pitchFamily="2" charset="-122"/>
              </a:rPr>
              <a:t>光照明模型最终有如下的形式</a:t>
            </a:r>
            <a:r>
              <a:rPr kumimoji="1" lang="zh-TW" altLang="en-US" sz="2400" dirty="0">
                <a:solidFill>
                  <a:srgbClr val="000000"/>
                </a:solidFill>
                <a:latin typeface="华文新魏" panose="02010800040101010101" pitchFamily="2" charset="-122"/>
                <a:ea typeface="华文新魏" panose="02010800040101010101" pitchFamily="2" charset="-122"/>
              </a:rPr>
              <a:t>：</a:t>
            </a:r>
          </a:p>
        </p:txBody>
      </p:sp>
      <p:pic>
        <p:nvPicPr>
          <p:cNvPr id="593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110" y="4551694"/>
            <a:ext cx="5184775" cy="1577975"/>
          </a:xfrm>
          <a:prstGeom prst="rect">
            <a:avLst/>
          </a:prstGeom>
          <a:noFill/>
          <a:ln w="38100" cmpd="dbl" algn="ctr">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792900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925513" y="450850"/>
            <a:ext cx="76390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i="1"/>
              <a:t>n</a:t>
            </a:r>
            <a:r>
              <a:rPr lang="zh-CN" altLang="en-US">
                <a:latin typeface="宋体" panose="02010600030101010101" pitchFamily="2" charset="-122"/>
              </a:rPr>
              <a:t>为镜面反射光的会聚系数，其值同被观察物体表面的光滑度有关，会聚性好的光滑表面，如金属表面，</a:t>
            </a:r>
            <a:r>
              <a:rPr lang="en-US" altLang="zh-CN" i="1"/>
              <a:t>n</a:t>
            </a:r>
            <a:r>
              <a:rPr lang="zh-CN" altLang="en-US">
                <a:latin typeface="宋体" panose="02010600030101010101" pitchFamily="2" charset="-122"/>
              </a:rPr>
              <a:t>值较大，而粗糙表面如纸张表面的</a:t>
            </a:r>
            <a:r>
              <a:rPr lang="en-US" altLang="zh-CN" i="1"/>
              <a:t>n</a:t>
            </a:r>
            <a:r>
              <a:rPr lang="zh-CN" altLang="en-US">
                <a:latin typeface="宋体" panose="02010600030101010101" pitchFamily="2" charset="-122"/>
              </a:rPr>
              <a:t>值则较小。</a:t>
            </a:r>
            <a:r>
              <a:rPr lang="en-US" altLang="zh-CN" i="1"/>
              <a:t>n</a:t>
            </a:r>
            <a:r>
              <a:rPr lang="zh-CN" altLang="en-US">
                <a:latin typeface="宋体" panose="02010600030101010101" pitchFamily="2" charset="-122"/>
              </a:rPr>
              <a:t>值一般取</a:t>
            </a:r>
            <a:r>
              <a:rPr lang="en-US" altLang="zh-CN">
                <a:latin typeface="宋体" panose="02010600030101010101" pitchFamily="2" charset="-122"/>
              </a:rPr>
              <a:t>1</a:t>
            </a:r>
            <a:r>
              <a:rPr lang="zh-CN" altLang="en-US">
                <a:latin typeface="宋体" panose="02010600030101010101" pitchFamily="2" charset="-122"/>
              </a:rPr>
              <a:t>～</a:t>
            </a:r>
            <a:r>
              <a:rPr lang="en-US" altLang="zh-CN">
                <a:latin typeface="宋体" panose="02010600030101010101" pitchFamily="2" charset="-122"/>
              </a:rPr>
              <a:t>2000</a:t>
            </a:r>
            <a:r>
              <a:rPr lang="zh-CN" altLang="en-US">
                <a:latin typeface="宋体" panose="02010600030101010101" pitchFamily="2" charset="-122"/>
              </a:rPr>
              <a:t>。</a:t>
            </a:r>
            <a:endParaRPr lang="zh-CN" altLang="en-US"/>
          </a:p>
        </p:txBody>
      </p:sp>
      <p:pic>
        <p:nvPicPr>
          <p:cNvPr id="30723" name="Picture 3" descr="89"/>
          <p:cNvPicPr>
            <a:picLocks noChangeAspect="1" noChangeArrowheads="1"/>
          </p:cNvPicPr>
          <p:nvPr/>
        </p:nvPicPr>
        <p:blipFill>
          <a:blip r:embed="rId2">
            <a:extLst>
              <a:ext uri="{28A0092B-C50C-407E-A947-70E740481C1C}">
                <a14:useLocalDpi xmlns:a14="http://schemas.microsoft.com/office/drawing/2010/main" val="0"/>
              </a:ext>
            </a:extLst>
          </a:blip>
          <a:srcRect l="2542" r="6050" b="7463"/>
          <a:stretch>
            <a:fillRect/>
          </a:stretch>
        </p:blipFill>
        <p:spPr bwMode="auto">
          <a:xfrm>
            <a:off x="1731963" y="2438400"/>
            <a:ext cx="6345237"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19481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descr="CG_Gif_4_01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8382000" cy="653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4"/>
          <p:cNvSpPr txBox="1">
            <a:spLocks noChangeArrowheads="1"/>
          </p:cNvSpPr>
          <p:nvPr/>
        </p:nvSpPr>
        <p:spPr bwMode="auto">
          <a:xfrm>
            <a:off x="8692" y="1150374"/>
            <a:ext cx="677108" cy="497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ea typeface="楷体_GB2312" pitchFamily="49" charset="-122"/>
              </a:rPr>
              <a:t>漫反射与高光系数的关系</a:t>
            </a:r>
          </a:p>
        </p:txBody>
      </p:sp>
    </p:spTree>
    <p:extLst>
      <p:ext uri="{BB962C8B-B14F-4D97-AF65-F5344CB8AC3E}">
        <p14:creationId xmlns:p14="http://schemas.microsoft.com/office/powerpoint/2010/main" val="227918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9142" y="3095171"/>
            <a:ext cx="3492500" cy="3097213"/>
          </a:xfrm>
          <a:prstGeom prst="rect">
            <a:avLst/>
          </a:prstGeom>
          <a:noFill/>
          <a:ln w="38100">
            <a:solidFill>
              <a:srgbClr val="FF9933"/>
            </a:solidFill>
            <a:miter lim="800000"/>
            <a:headEnd/>
            <a:tailEnd/>
          </a:ln>
          <a:extLst>
            <a:ext uri="{909E8E84-426E-40DD-AFC4-6F175D3DCCD1}">
              <a14:hiddenFill xmlns:a14="http://schemas.microsoft.com/office/drawing/2010/main">
                <a:solidFill>
                  <a:srgbClr val="FFFFFF"/>
                </a:solidFill>
              </a14:hiddenFill>
            </a:ext>
          </a:extLst>
        </p:spPr>
      </p:pic>
      <p:sp>
        <p:nvSpPr>
          <p:cNvPr id="61442" name="Rectangle 2"/>
          <p:cNvSpPr>
            <a:spLocks noGrp="1" noChangeArrowheads="1"/>
          </p:cNvSpPr>
          <p:nvPr>
            <p:ph idx="1"/>
          </p:nvPr>
        </p:nvSpPr>
        <p:spPr bwMode="auto">
          <a:xfrm>
            <a:off x="293511" y="1569155"/>
            <a:ext cx="8393029" cy="37117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45720" rIns="0" bIns="45720" numCol="1" anchor="t" anchorCtr="0" compatLnSpc="1">
            <a:spAutoFit/>
          </a:bodyPr>
          <a:lstStyle/>
          <a:p>
            <a:pPr algn="l" eaLnBrk="1" hangingPunct="1">
              <a:lnSpc>
                <a:spcPct val="120000"/>
              </a:lnSpc>
              <a:spcBef>
                <a:spcPct val="0"/>
              </a:spcBef>
            </a:pPr>
            <a:r>
              <a:rPr lang="en-US" altLang="zh-CN"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1.</a:t>
            </a:r>
            <a:r>
              <a:rPr lang="zh-TW"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恒定光强的多边形绘制</a:t>
            </a: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(Flat</a:t>
            </a: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法</a:t>
            </a:r>
            <a:r>
              <a:rPr lang="en-US" altLang="zh-CN"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marL="0" indent="0" algn="l" eaLnBrk="1" hangingPunct="1">
              <a:lnSpc>
                <a:spcPct val="120000"/>
              </a:lnSpc>
              <a:spcBef>
                <a:spcPct val="0"/>
              </a:spcBef>
              <a:buNone/>
            </a:pPr>
            <a:r>
              <a:rPr lang="en-US" altLang="zh-CN"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主要用于平面体的真实感图形处理。</a:t>
            </a:r>
          </a:p>
          <a:p>
            <a:pPr algn="l" eaLnBrk="1" hangingPunct="1">
              <a:lnSpc>
                <a:spcPct val="120000"/>
              </a:lnSpc>
              <a:spcBef>
                <a:spcPct val="0"/>
              </a:spcBef>
            </a:pP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光照条件：</a:t>
            </a:r>
          </a:p>
          <a:p>
            <a:pPr marL="0" indent="0" algn="l" eaLnBrk="1" hangingPunct="1">
              <a:lnSpc>
                <a:spcPct val="120000"/>
              </a:lnSpc>
              <a:spcBef>
                <a:spcPct val="0"/>
              </a:spcBef>
              <a:buNone/>
            </a:pP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dirty="0" smtClean="0">
                <a:solidFill>
                  <a:srgbClr val="000000"/>
                </a:solidFill>
                <a:latin typeface="Times New Roman" panose="02020603050405020304" pitchFamily="18" charset="0"/>
                <a:ea typeface="楷体_GB2312" pitchFamily="49" charset="-122"/>
                <a:cs typeface="Times New Roman" panose="02020603050405020304" pitchFamily="18" charset="0"/>
              </a:rPr>
              <a:t>①</a:t>
            </a: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光源无穷远，入射光相互平行；</a:t>
            </a:r>
          </a:p>
          <a:p>
            <a:pPr marL="0" indent="0" algn="l" eaLnBrk="1" hangingPunct="1">
              <a:lnSpc>
                <a:spcPct val="120000"/>
              </a:lnSpc>
              <a:spcBef>
                <a:spcPct val="0"/>
              </a:spcBef>
              <a:buNone/>
            </a:pPr>
            <a:r>
              <a:rPr lang="zh-CN" altLang="en-US" sz="2800" dirty="0" smtClean="0">
                <a:solidFill>
                  <a:srgbClr val="000000"/>
                </a:solidFill>
                <a:latin typeface="Times New Roman" panose="02020603050405020304" pitchFamily="18" charset="0"/>
                <a:ea typeface="楷体_GB2312" pitchFamily="49" charset="-122"/>
                <a:cs typeface="Times New Roman" panose="02020603050405020304" pitchFamily="18" charset="0"/>
              </a:rPr>
              <a:t>   ②</a:t>
            </a:r>
            <a:r>
              <a:rPr lang="en-US" altLang="zh-CN" sz="2800" b="1" i="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L</a:t>
            </a: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800" b="1" i="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恒定不变，</a:t>
            </a:r>
            <a:r>
              <a:rPr lang="en-US" altLang="zh-CN" sz="2800" dirty="0" err="1"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cos</a:t>
            </a:r>
            <a:r>
              <a:rPr lang="en-US" altLang="zh-CN" sz="2800" i="1" dirty="0" err="1"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θ</a:t>
            </a: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为定值；</a:t>
            </a:r>
          </a:p>
          <a:p>
            <a:pPr marL="0" indent="0" algn="l" eaLnBrk="1" hangingPunct="1">
              <a:lnSpc>
                <a:spcPct val="120000"/>
              </a:lnSpc>
              <a:spcBef>
                <a:spcPct val="0"/>
              </a:spcBef>
              <a:buNone/>
            </a:pPr>
            <a:r>
              <a:rPr lang="zh-CN" altLang="en-US" sz="2800" dirty="0" smtClean="0">
                <a:solidFill>
                  <a:srgbClr val="000000"/>
                </a:solidFill>
                <a:latin typeface="Times New Roman" panose="02020603050405020304" pitchFamily="18" charset="0"/>
                <a:ea typeface="楷体_GB2312" pitchFamily="49" charset="-122"/>
                <a:cs typeface="Times New Roman" panose="02020603050405020304" pitchFamily="18" charset="0"/>
              </a:rPr>
              <a:t>   ③</a:t>
            </a: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观察点足够远；</a:t>
            </a:r>
          </a:p>
          <a:p>
            <a:pPr marL="0" indent="0" algn="l" eaLnBrk="1" hangingPunct="1">
              <a:lnSpc>
                <a:spcPct val="120000"/>
              </a:lnSpc>
              <a:spcBef>
                <a:spcPct val="0"/>
              </a:spcBef>
              <a:buNone/>
            </a:pP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dirty="0" smtClean="0">
                <a:solidFill>
                  <a:srgbClr val="000000"/>
                </a:solidFill>
                <a:latin typeface="Times New Roman" panose="02020603050405020304" pitchFamily="18" charset="0"/>
                <a:ea typeface="楷体_GB2312" pitchFamily="49" charset="-122"/>
                <a:cs typeface="Times New Roman" panose="02020603050405020304" pitchFamily="18" charset="0"/>
              </a:rPr>
              <a:t>④</a:t>
            </a: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视矢量</a:t>
            </a:r>
            <a:r>
              <a:rPr lang="en-US" altLang="zh-CN" sz="2800" b="1" i="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800" b="1" i="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a:t>
            </a:r>
            <a:r>
              <a:rPr lang="zh-CN" altLang="en-US" sz="28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夹角为定值。</a:t>
            </a:r>
          </a:p>
        </p:txBody>
      </p:sp>
      <p:sp>
        <p:nvSpPr>
          <p:cNvPr id="60419" name="Rectangle 3"/>
          <p:cNvSpPr>
            <a:spLocks noChangeArrowheads="1"/>
          </p:cNvSpPr>
          <p:nvPr/>
        </p:nvSpPr>
        <p:spPr bwMode="auto">
          <a:xfrm>
            <a:off x="0" y="908050"/>
            <a:ext cx="91440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800">
                <a:solidFill>
                  <a:srgbClr val="000000"/>
                </a:solidFill>
                <a:latin typeface="华文新魏" panose="02010800040101010101" pitchFamily="2" charset="-122"/>
                <a:ea typeface="华文新魏" panose="02010800040101010101" pitchFamily="2" charset="-122"/>
              </a:rPr>
              <a:t>        </a:t>
            </a:r>
            <a:r>
              <a:rPr kumimoji="1" lang="zh-CN" altLang="en-US" sz="2800">
                <a:solidFill>
                  <a:srgbClr val="000000"/>
                </a:solidFill>
                <a:latin typeface="华文新魏" panose="02010800040101010101" pitchFamily="2" charset="-122"/>
                <a:ea typeface="华文新魏" panose="02010800040101010101" pitchFamily="2" charset="-122"/>
              </a:rPr>
              <a:t>常用方法：明暗度常数法、双线性插值法等。</a:t>
            </a:r>
          </a:p>
        </p:txBody>
      </p:sp>
      <p:sp>
        <p:nvSpPr>
          <p:cNvPr id="60421" name="Rectangle 5"/>
          <p:cNvSpPr>
            <a:spLocks noChangeArrowheads="1"/>
          </p:cNvSpPr>
          <p:nvPr/>
        </p:nvSpPr>
        <p:spPr bwMode="auto">
          <a:xfrm>
            <a:off x="849086" y="404813"/>
            <a:ext cx="7683727"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t" hangingPunct="1"/>
            <a:r>
              <a:rPr kumimoji="1" lang="en-US" altLang="zh-CN" sz="3200" b="1" dirty="0">
                <a:solidFill>
                  <a:srgbClr val="000000"/>
                </a:solidFill>
                <a:latin typeface="Times New Roman" panose="02020603050405020304" pitchFamily="18" charset="0"/>
                <a:ea typeface="华文新魏" panose="02010800040101010101" pitchFamily="2" charset="-122"/>
              </a:rPr>
              <a:t>8.4. 2 </a:t>
            </a:r>
            <a:r>
              <a:rPr kumimoji="1" lang="zh-TW" altLang="en-US" sz="3200" b="1" dirty="0">
                <a:solidFill>
                  <a:srgbClr val="000000"/>
                </a:solidFill>
                <a:latin typeface="Times New Roman" panose="02020603050405020304" pitchFamily="18" charset="0"/>
                <a:ea typeface="华文新魏" panose="02010800040101010101" pitchFamily="2" charset="-122"/>
              </a:rPr>
              <a:t>明暗度处理模型</a:t>
            </a:r>
            <a:r>
              <a:rPr kumimoji="1" lang="zh-CN" altLang="en-US" sz="3200" b="1" dirty="0">
                <a:solidFill>
                  <a:srgbClr val="000000"/>
                </a:solidFill>
                <a:latin typeface="Times New Roman" panose="02020603050405020304" pitchFamily="18" charset="0"/>
                <a:ea typeface="华文新魏"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 calcmode="lin" valueType="num">
                                      <p:cBhvr>
                                        <p:cTn id="7" dur="500" fill="hold"/>
                                        <p:tgtEl>
                                          <p:spTgt spid="61442"/>
                                        </p:tgtEl>
                                        <p:attrNameLst>
                                          <p:attrName>ppt_w</p:attrName>
                                        </p:attrNameLst>
                                      </p:cBhvr>
                                      <p:tavLst>
                                        <p:tav tm="0">
                                          <p:val>
                                            <p:fltVal val="0"/>
                                          </p:val>
                                        </p:tav>
                                        <p:tav tm="100000">
                                          <p:val>
                                            <p:strVal val="#ppt_w"/>
                                          </p:val>
                                        </p:tav>
                                      </p:tavLst>
                                    </p:anim>
                                    <p:anim calcmode="lin" valueType="num">
                                      <p:cBhvr>
                                        <p:cTn id="8" dur="500" fill="hold"/>
                                        <p:tgtEl>
                                          <p:spTgt spid="6144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61444"/>
                                        </p:tgtEl>
                                        <p:attrNameLst>
                                          <p:attrName>style.visibility</p:attrName>
                                        </p:attrNameLst>
                                      </p:cBhvr>
                                      <p:to>
                                        <p:strVal val="visible"/>
                                      </p:to>
                                    </p:set>
                                    <p:anim calcmode="lin" valueType="num">
                                      <p:cBhvr>
                                        <p:cTn id="13" dur="500" fill="hold"/>
                                        <p:tgtEl>
                                          <p:spTgt spid="61444"/>
                                        </p:tgtEl>
                                        <p:attrNameLst>
                                          <p:attrName>ppt_w</p:attrName>
                                        </p:attrNameLst>
                                      </p:cBhvr>
                                      <p:tavLst>
                                        <p:tav tm="0">
                                          <p:val>
                                            <p:fltVal val="0"/>
                                          </p:val>
                                        </p:tav>
                                        <p:tav tm="100000">
                                          <p:val>
                                            <p:strVal val="#ppt_w"/>
                                          </p:val>
                                        </p:tav>
                                      </p:tavLst>
                                    </p:anim>
                                    <p:anim calcmode="lin" valueType="num">
                                      <p:cBhvr>
                                        <p:cTn id="14" dur="500" fill="hold"/>
                                        <p:tgtEl>
                                          <p:spTgt spid="614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0163" y="476250"/>
            <a:ext cx="9113837" cy="307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3200" b="1">
                <a:solidFill>
                  <a:srgbClr val="000000"/>
                </a:solidFill>
                <a:latin typeface="Times New Roman" panose="02020603050405020304" pitchFamily="18" charset="0"/>
                <a:ea typeface="华文新魏" panose="02010800040101010101" pitchFamily="2" charset="-122"/>
              </a:rPr>
              <a:t>处理方法：</a:t>
            </a:r>
          </a:p>
          <a:p>
            <a:pPr eaLnBrk="1" hangingPunct="1">
              <a:lnSpc>
                <a:spcPct val="140000"/>
              </a:lnSpc>
            </a:pPr>
            <a:r>
              <a:rPr kumimoji="1" lang="zh-CN" altLang="en-US" sz="2800">
                <a:solidFill>
                  <a:srgbClr val="000000"/>
                </a:solidFill>
                <a:latin typeface="Times New Roman" panose="02020603050405020304" pitchFamily="18" charset="0"/>
                <a:ea typeface="华文新魏" panose="02010800040101010101" pitchFamily="2" charset="-122"/>
              </a:rPr>
              <a:t>    </a:t>
            </a:r>
            <a:r>
              <a:rPr kumimoji="1" lang="zh-CN" altLang="en-US" sz="2800">
                <a:solidFill>
                  <a:srgbClr val="000000"/>
                </a:solidFill>
                <a:latin typeface="楷体_GB2312" pitchFamily="49" charset="-122"/>
                <a:ea typeface="楷体_GB2312" pitchFamily="49" charset="-122"/>
              </a:rPr>
              <a:t> ①</a:t>
            </a:r>
            <a:r>
              <a:rPr kumimoji="1" lang="zh-CN" altLang="en-US" sz="2800">
                <a:solidFill>
                  <a:srgbClr val="000000"/>
                </a:solidFill>
                <a:latin typeface="Times New Roman" panose="02020603050405020304" pitchFamily="18" charset="0"/>
                <a:ea typeface="华文新魏" panose="02010800040101010101" pitchFamily="2" charset="-122"/>
              </a:rPr>
              <a:t>计算组成物体的每个多边形平面的明暗度；</a:t>
            </a:r>
          </a:p>
          <a:p>
            <a:pPr eaLnBrk="1" hangingPunct="1">
              <a:lnSpc>
                <a:spcPct val="140000"/>
              </a:lnSpc>
            </a:pPr>
            <a:r>
              <a:rPr kumimoji="1" lang="zh-CN" altLang="en-US" sz="2800">
                <a:solidFill>
                  <a:srgbClr val="000000"/>
                </a:solidFill>
                <a:latin typeface="Times New Roman" panose="02020603050405020304" pitchFamily="18" charset="0"/>
                <a:ea typeface="华文新魏" panose="02010800040101010101" pitchFamily="2" charset="-122"/>
              </a:rPr>
              <a:t>      </a:t>
            </a:r>
            <a:r>
              <a:rPr kumimoji="1" lang="zh-CN" altLang="en-US" sz="2800">
                <a:solidFill>
                  <a:srgbClr val="000000"/>
                </a:solidFill>
                <a:latin typeface="楷体_GB2312" pitchFamily="49" charset="-122"/>
                <a:ea typeface="楷体_GB2312" pitchFamily="49" charset="-122"/>
              </a:rPr>
              <a:t>②</a:t>
            </a:r>
            <a:r>
              <a:rPr kumimoji="1" lang="zh-CN" altLang="en-US" sz="2800">
                <a:solidFill>
                  <a:srgbClr val="000000"/>
                </a:solidFill>
                <a:latin typeface="Times New Roman" panose="02020603050405020304" pitchFamily="18" charset="0"/>
                <a:ea typeface="华文新魏" panose="02010800040101010101" pitchFamily="2" charset="-122"/>
              </a:rPr>
              <a:t>不满足光照条件，</a:t>
            </a:r>
          </a:p>
          <a:p>
            <a:pPr eaLnBrk="1" hangingPunct="1">
              <a:lnSpc>
                <a:spcPct val="140000"/>
              </a:lnSpc>
            </a:pPr>
            <a:r>
              <a:rPr kumimoji="1" lang="zh-CN" altLang="en-US" sz="2800">
                <a:solidFill>
                  <a:srgbClr val="000000"/>
                </a:solidFill>
                <a:latin typeface="Times New Roman" panose="02020603050405020304" pitchFamily="18" charset="0"/>
                <a:ea typeface="华文新魏" panose="02010800040101010101" pitchFamily="2" charset="-122"/>
              </a:rPr>
              <a:t>            用平面多边形各点</a:t>
            </a:r>
            <a:r>
              <a:rPr kumimoji="1" lang="en-US" altLang="zh-CN" sz="2800" b="1" i="1">
                <a:solidFill>
                  <a:srgbClr val="FF0000"/>
                </a:solidFill>
                <a:latin typeface="Times New Roman" panose="02020603050405020304" pitchFamily="18" charset="0"/>
                <a:ea typeface="华文新魏" panose="02010800040101010101" pitchFamily="2" charset="-122"/>
              </a:rPr>
              <a:t>L</a:t>
            </a:r>
            <a:r>
              <a:rPr kumimoji="1" lang="zh-CN" altLang="en-US" sz="2800">
                <a:solidFill>
                  <a:srgbClr val="000000"/>
                </a:solidFill>
                <a:latin typeface="Times New Roman" panose="02020603050405020304" pitchFamily="18" charset="0"/>
                <a:ea typeface="华文新魏" panose="02010800040101010101" pitchFamily="2" charset="-122"/>
              </a:rPr>
              <a:t>和</a:t>
            </a:r>
            <a:r>
              <a:rPr kumimoji="1" lang="en-US" altLang="zh-CN" sz="2800" b="1" i="1">
                <a:solidFill>
                  <a:srgbClr val="FF0000"/>
                </a:solidFill>
                <a:latin typeface="Times New Roman" panose="02020603050405020304" pitchFamily="18" charset="0"/>
                <a:ea typeface="华文新魏" panose="02010800040101010101" pitchFamily="2" charset="-122"/>
              </a:rPr>
              <a:t>V</a:t>
            </a:r>
            <a:r>
              <a:rPr kumimoji="1" lang="zh-CN" altLang="en-US" sz="2800">
                <a:solidFill>
                  <a:srgbClr val="000000"/>
                </a:solidFill>
                <a:latin typeface="Times New Roman" panose="02020603050405020304" pitchFamily="18" charset="0"/>
                <a:ea typeface="华文新魏" panose="02010800040101010101" pitchFamily="2" charset="-122"/>
              </a:rPr>
              <a:t>的平均值</a:t>
            </a:r>
          </a:p>
          <a:p>
            <a:pPr eaLnBrk="1" hangingPunct="1">
              <a:lnSpc>
                <a:spcPct val="140000"/>
              </a:lnSpc>
            </a:pPr>
            <a:r>
              <a:rPr kumimoji="1" lang="zh-CN" altLang="en-US" sz="2800">
                <a:solidFill>
                  <a:srgbClr val="000000"/>
                </a:solidFill>
                <a:latin typeface="Times New Roman" panose="02020603050405020304" pitchFamily="18" charset="0"/>
                <a:ea typeface="华文新魏" panose="02010800040101010101" pitchFamily="2" charset="-122"/>
              </a:rPr>
              <a:t>            用多边形中心点的</a:t>
            </a:r>
            <a:r>
              <a:rPr kumimoji="1" lang="en-US" altLang="zh-CN" sz="2800" b="1" i="1">
                <a:solidFill>
                  <a:srgbClr val="FF0000"/>
                </a:solidFill>
                <a:latin typeface="Times New Roman" panose="02020603050405020304" pitchFamily="18" charset="0"/>
                <a:ea typeface="华文新魏" panose="02010800040101010101" pitchFamily="2" charset="-122"/>
              </a:rPr>
              <a:t>L</a:t>
            </a:r>
            <a:r>
              <a:rPr kumimoji="1" lang="zh-CN" altLang="en-US" sz="2800">
                <a:solidFill>
                  <a:srgbClr val="000000"/>
                </a:solidFill>
                <a:latin typeface="Times New Roman" panose="02020603050405020304" pitchFamily="18" charset="0"/>
                <a:ea typeface="华文新魏" panose="02010800040101010101" pitchFamily="2" charset="-122"/>
              </a:rPr>
              <a:t>和</a:t>
            </a:r>
            <a:r>
              <a:rPr kumimoji="1" lang="en-US" altLang="zh-CN" sz="2800" b="1" i="1">
                <a:solidFill>
                  <a:srgbClr val="FF0000"/>
                </a:solidFill>
                <a:latin typeface="Times New Roman" panose="02020603050405020304" pitchFamily="18" charset="0"/>
                <a:ea typeface="华文新魏" panose="02010800040101010101" pitchFamily="2" charset="-122"/>
              </a:rPr>
              <a:t>V</a:t>
            </a:r>
            <a:r>
              <a:rPr kumimoji="1" lang="zh-CN" altLang="en-US" sz="2800">
                <a:solidFill>
                  <a:srgbClr val="000000"/>
                </a:solidFill>
                <a:latin typeface="Times New Roman" panose="02020603050405020304" pitchFamily="18" charset="0"/>
                <a:ea typeface="华文新魏" panose="02010800040101010101" pitchFamily="2" charset="-122"/>
              </a:rPr>
              <a:t>。</a:t>
            </a:r>
          </a:p>
        </p:txBody>
      </p:sp>
      <p:sp>
        <p:nvSpPr>
          <p:cNvPr id="61443" name="Rectangle 3"/>
          <p:cNvSpPr>
            <a:spLocks noChangeArrowheads="1"/>
          </p:cNvSpPr>
          <p:nvPr/>
        </p:nvSpPr>
        <p:spPr bwMode="auto">
          <a:xfrm>
            <a:off x="0"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4" name="AutoShape 4"/>
          <p:cNvSpPr/>
          <p:nvPr/>
        </p:nvSpPr>
        <p:spPr bwMode="auto">
          <a:xfrm>
            <a:off x="6227763" y="2636838"/>
            <a:ext cx="73025" cy="647700"/>
          </a:xfrm>
          <a:prstGeom prst="rightBrace">
            <a:avLst>
              <a:gd name="adj1" fmla="val 73913"/>
              <a:gd name="adj2" fmla="val 5000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r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2469" name="Group 5"/>
          <p:cNvGrpSpPr/>
          <p:nvPr/>
        </p:nvGrpSpPr>
        <p:grpSpPr bwMode="auto">
          <a:xfrm>
            <a:off x="6227763" y="2492375"/>
            <a:ext cx="2182812" cy="863600"/>
            <a:chOff x="3969" y="1616"/>
            <a:chExt cx="1375" cy="544"/>
          </a:xfrm>
        </p:grpSpPr>
        <p:sp>
          <p:nvSpPr>
            <p:cNvPr id="61447" name="AutoShape 6"/>
            <p:cNvSpPr/>
            <p:nvPr/>
          </p:nvSpPr>
          <p:spPr bwMode="auto">
            <a:xfrm>
              <a:off x="3969" y="1616"/>
              <a:ext cx="181" cy="544"/>
            </a:xfrm>
            <a:prstGeom prst="rightBrace">
              <a:avLst>
                <a:gd name="adj1" fmla="val 25046"/>
                <a:gd name="adj2" fmla="val 50000"/>
              </a:avLst>
            </a:prstGeom>
            <a:noFill/>
            <a:ln w="38100">
              <a:solidFill>
                <a:srgbClr val="FF0066"/>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8" name="Rectangle 7"/>
            <p:cNvSpPr>
              <a:spLocks noChangeArrowheads="1"/>
            </p:cNvSpPr>
            <p:nvPr/>
          </p:nvSpPr>
          <p:spPr bwMode="auto">
            <a:xfrm>
              <a:off x="4195" y="1706"/>
              <a:ext cx="1149" cy="405"/>
            </a:xfrm>
            <a:prstGeom prst="rect">
              <a:avLst/>
            </a:prstGeom>
            <a:solidFill>
              <a:srgbClr val="FF9933"/>
            </a:solidFill>
            <a:ln w="38100" algn="ctr">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r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kumimoji="1" lang="zh-CN" altLang="en-US" sz="2800" b="1">
                  <a:solidFill>
                    <a:srgbClr val="FFFFFF"/>
                  </a:solidFill>
                  <a:latin typeface="Times New Roman" panose="02020603050405020304" pitchFamily="18" charset="0"/>
                </a:rPr>
                <a:t>计算明暗度</a:t>
              </a:r>
            </a:p>
          </p:txBody>
        </p:sp>
      </p:grpSp>
      <p:sp>
        <p:nvSpPr>
          <p:cNvPr id="62472" name="Rectangle 8"/>
          <p:cNvSpPr>
            <a:spLocks noChangeArrowheads="1"/>
          </p:cNvSpPr>
          <p:nvPr/>
        </p:nvSpPr>
        <p:spPr bwMode="auto">
          <a:xfrm>
            <a:off x="566738" y="3746500"/>
            <a:ext cx="8388350" cy="17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sz="2800">
                <a:solidFill>
                  <a:srgbClr val="000000"/>
                </a:solidFill>
                <a:latin typeface="楷体_GB2312" pitchFamily="49" charset="-122"/>
                <a:ea typeface="楷体_GB2312" pitchFamily="49" charset="-122"/>
              </a:rPr>
              <a:t>③</a:t>
            </a:r>
            <a:r>
              <a:rPr kumimoji="1" lang="zh-CN" altLang="en-US" sz="2800">
                <a:solidFill>
                  <a:srgbClr val="000000"/>
                </a:solidFill>
                <a:latin typeface="Times New Roman" panose="02020603050405020304" pitchFamily="18" charset="0"/>
                <a:ea typeface="华文新魏" panose="02010800040101010101" pitchFamily="2" charset="-122"/>
              </a:rPr>
              <a:t>处理曲面体时，将曲面网格化，当网格很密时，各   多边形很小，表面曲率逐渐变化，计算网格平面内的点的亮度，对网格进行明暗处理。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blinds(horizontal)">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2469"/>
                                        </p:tgtEl>
                                        <p:attrNameLst>
                                          <p:attrName>style.visibility</p:attrName>
                                        </p:attrNameLst>
                                      </p:cBhvr>
                                      <p:to>
                                        <p:strVal val="visible"/>
                                      </p:to>
                                    </p:set>
                                    <p:animEffect transition="in" filter="checkerboard(across)">
                                      <p:cBhvr>
                                        <p:cTn id="12" dur="500"/>
                                        <p:tgtEl>
                                          <p:spTgt spid="624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2472"/>
                                        </p:tgtEl>
                                        <p:attrNameLst>
                                          <p:attrName>style.visibility</p:attrName>
                                        </p:attrNameLst>
                                      </p:cBhvr>
                                      <p:to>
                                        <p:strVal val="visible"/>
                                      </p:to>
                                    </p:set>
                                    <p:animEffect transition="in" filter="blinds(horizontal)">
                                      <p:cBhvr>
                                        <p:cTn id="17" dur="500"/>
                                        <p:tgtEl>
                                          <p:spTgt spid="62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7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066800" y="243347"/>
            <a:ext cx="7772400" cy="762000"/>
          </a:xfrm>
        </p:spPr>
        <p:txBody>
          <a:bodyPr/>
          <a:lstStyle/>
          <a:p>
            <a:pPr eaLnBrk="1" hangingPunct="1"/>
            <a:r>
              <a:rPr lang="en-US" altLang="zh-CN" dirty="0" smtClean="0">
                <a:latin typeface="Arial Black" panose="020B0A04020102020204" pitchFamily="34" charset="0"/>
                <a:ea typeface="黑体" panose="02010609060101010101" pitchFamily="49" charset="-122"/>
              </a:rPr>
              <a:t>Wireframe Model</a:t>
            </a:r>
          </a:p>
        </p:txBody>
      </p:sp>
      <p:pic>
        <p:nvPicPr>
          <p:cNvPr id="32771" name="Picture 4"/>
          <p:cNvPicPr>
            <a:picLocks noGrp="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879986" y="1106130"/>
            <a:ext cx="7848600" cy="4876800"/>
          </a:xfrm>
          <a:noFill/>
        </p:spPr>
      </p:pic>
    </p:spTree>
    <p:extLst>
      <p:ext uri="{BB962C8B-B14F-4D97-AF65-F5344CB8AC3E}">
        <p14:creationId xmlns:p14="http://schemas.microsoft.com/office/powerpoint/2010/main" val="356172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90600" y="388377"/>
            <a:ext cx="7772400" cy="762000"/>
          </a:xfrm>
        </p:spPr>
        <p:txBody>
          <a:bodyPr/>
          <a:lstStyle/>
          <a:p>
            <a:pPr eaLnBrk="1" hangingPunct="1"/>
            <a:r>
              <a:rPr lang="en-US" altLang="zh-CN" b="1" dirty="0" smtClean="0">
                <a:latin typeface="Arial Black" panose="020B0A04020102020204" pitchFamily="34" charset="0"/>
              </a:rPr>
              <a:t>Solid Model</a:t>
            </a:r>
          </a:p>
        </p:txBody>
      </p:sp>
      <p:pic>
        <p:nvPicPr>
          <p:cNvPr id="33795" name="Picture 4"/>
          <p:cNvPicPr>
            <a:picLocks noGrp="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187245" y="1172492"/>
            <a:ext cx="7162800" cy="4876800"/>
          </a:xfrm>
          <a:noFill/>
          <a:ln>
            <a:solidFill>
              <a:schemeClr val="tx1"/>
            </a:solidFill>
            <a:miter lim="800000"/>
            <a:headEnd/>
            <a:tailEnd/>
          </a:ln>
        </p:spPr>
      </p:pic>
    </p:spTree>
    <p:extLst>
      <p:ext uri="{BB962C8B-B14F-4D97-AF65-F5344CB8AC3E}">
        <p14:creationId xmlns:p14="http://schemas.microsoft.com/office/powerpoint/2010/main" val="34827262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077912" y="219488"/>
            <a:ext cx="7814567" cy="764704"/>
          </a:xfrm>
        </p:spPr>
        <p:txBody>
          <a:bodyPr/>
          <a:lstStyle/>
          <a:p>
            <a:pPr eaLnBrk="1" hangingPunct="1"/>
            <a:r>
              <a:rPr lang="en-US" altLang="zh-CN" b="1" dirty="0" smtClean="0">
                <a:latin typeface="Arial Black" panose="020B0A04020102020204" pitchFamily="34" charset="0"/>
              </a:rPr>
              <a:t>Flat Shading</a:t>
            </a:r>
          </a:p>
        </p:txBody>
      </p:sp>
      <p:pic>
        <p:nvPicPr>
          <p:cNvPr id="34819" name="Picture 4"/>
          <p:cNvPicPr>
            <a:picLocks noGrp="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216742" y="946354"/>
            <a:ext cx="7086600" cy="4876800"/>
          </a:xfrm>
          <a:noFill/>
          <a:ln>
            <a:solidFill>
              <a:schemeClr val="tx1"/>
            </a:solidFill>
            <a:miter lim="800000"/>
            <a:headEnd/>
            <a:tailEnd/>
          </a:ln>
        </p:spPr>
      </p:pic>
    </p:spTree>
    <p:extLst>
      <p:ext uri="{BB962C8B-B14F-4D97-AF65-F5344CB8AC3E}">
        <p14:creationId xmlns:p14="http://schemas.microsoft.com/office/powerpoint/2010/main" val="389545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5159" y="117931"/>
            <a:ext cx="2371228" cy="2634697"/>
          </a:xfrm>
          <a:prstGeom prst="rect">
            <a:avLst/>
          </a:prstGeom>
        </p:spPr>
      </p:pic>
      <p:sp>
        <p:nvSpPr>
          <p:cNvPr id="2" name="标题 1"/>
          <p:cNvSpPr>
            <a:spLocks noGrp="1"/>
          </p:cNvSpPr>
          <p:nvPr>
            <p:ph type="title"/>
          </p:nvPr>
        </p:nvSpPr>
        <p:spPr>
          <a:xfrm>
            <a:off x="920096" y="432682"/>
            <a:ext cx="7815262" cy="765175"/>
          </a:xfrm>
        </p:spPr>
        <p:txBody>
          <a:bodyPr/>
          <a:lstStyle/>
          <a:p>
            <a:pPr eaLnBrk="1" fontAlgn="auto" hangingPunct="1">
              <a:spcAft>
                <a:spcPts val="0"/>
              </a:spcAft>
              <a:defRPr/>
            </a:pPr>
            <a:r>
              <a:rPr lang="zh-CN" altLang="en-US" dirty="0" smtClean="0">
                <a:solidFill>
                  <a:srgbClr val="FF9300"/>
                </a:solidFill>
                <a:latin typeface="华文琥珀" panose="02010800040101010101" pitchFamily="2" charset="-122"/>
                <a:ea typeface="华文琥珀" panose="02010800040101010101" pitchFamily="2" charset="-122"/>
              </a:rPr>
              <a:t>第</a:t>
            </a:r>
            <a:r>
              <a:rPr lang="en-US" altLang="zh-CN" dirty="0" smtClean="0">
                <a:solidFill>
                  <a:srgbClr val="FF9300"/>
                </a:solidFill>
                <a:latin typeface="华文琥珀" panose="02010800040101010101" pitchFamily="2" charset="-122"/>
                <a:ea typeface="华文琥珀" panose="02010800040101010101" pitchFamily="2" charset="-122"/>
              </a:rPr>
              <a:t>8</a:t>
            </a:r>
            <a:r>
              <a:rPr lang="zh-CN" altLang="en-US" dirty="0" smtClean="0">
                <a:solidFill>
                  <a:srgbClr val="FF9300"/>
                </a:solidFill>
                <a:latin typeface="华文琥珀" panose="02010800040101010101" pitchFamily="2" charset="-122"/>
                <a:ea typeface="华文琥珀" panose="02010800040101010101" pitchFamily="2" charset="-122"/>
              </a:rPr>
              <a:t>章：真实感图形技术</a:t>
            </a:r>
            <a:endParaRPr altLang="en-US" dirty="0">
              <a:solidFill>
                <a:srgbClr val="FF9300"/>
              </a:solidFill>
              <a:latin typeface="华文琥珀" panose="02010800040101010101" pitchFamily="2" charset="-122"/>
              <a:ea typeface="华文琥珀" panose="02010800040101010101" pitchFamily="2" charset="-122"/>
            </a:endParaRPr>
          </a:p>
        </p:txBody>
      </p:sp>
      <p:graphicFrame>
        <p:nvGraphicFramePr>
          <p:cNvPr id="5" name="图示 4"/>
          <p:cNvGraphicFramePr/>
          <p:nvPr>
            <p:extLst>
              <p:ext uri="{D42A27DB-BD31-4B8C-83A1-F6EECF244321}">
                <p14:modId xmlns:p14="http://schemas.microsoft.com/office/powerpoint/2010/main" val="264992189"/>
              </p:ext>
            </p:extLst>
          </p:nvPr>
        </p:nvGraphicFramePr>
        <p:xfrm>
          <a:off x="920096" y="1916832"/>
          <a:ext cx="674824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693241" y="1916832"/>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6" name="矩形 5"/>
          <p:cNvSpPr/>
          <p:nvPr/>
        </p:nvSpPr>
        <p:spPr>
          <a:xfrm>
            <a:off x="1693240" y="2718762"/>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7" name="矩形 6"/>
          <p:cNvSpPr/>
          <p:nvPr/>
        </p:nvSpPr>
        <p:spPr>
          <a:xfrm>
            <a:off x="1710173" y="3488536"/>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8" name="矩形 7"/>
          <p:cNvSpPr/>
          <p:nvPr/>
        </p:nvSpPr>
        <p:spPr>
          <a:xfrm>
            <a:off x="1749684" y="4280888"/>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66800" y="381000"/>
            <a:ext cx="7772400" cy="1066800"/>
          </a:xfrm>
        </p:spPr>
        <p:txBody>
          <a:bodyPr/>
          <a:lstStyle/>
          <a:p>
            <a:pPr eaLnBrk="1" hangingPunct="1"/>
            <a:r>
              <a:rPr lang="en-US" altLang="zh-CN" b="1" dirty="0" err="1" smtClean="0">
                <a:latin typeface="Arial Black" panose="020B0A04020102020204" pitchFamily="34" charset="0"/>
              </a:rPr>
              <a:t>Gouraud</a:t>
            </a:r>
            <a:r>
              <a:rPr lang="en-US" altLang="zh-CN" b="1" dirty="0" smtClean="0">
                <a:latin typeface="Arial Black" panose="020B0A04020102020204" pitchFamily="34" charset="0"/>
              </a:rPr>
              <a:t> Shading</a:t>
            </a:r>
          </a:p>
        </p:txBody>
      </p:sp>
      <p:pic>
        <p:nvPicPr>
          <p:cNvPr id="36867" name="Picture 4"/>
          <p:cNvPicPr>
            <a:picLocks noGrp="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275736" y="1201992"/>
            <a:ext cx="7239000" cy="4724400"/>
          </a:xfrm>
          <a:noFill/>
          <a:ln>
            <a:solidFill>
              <a:schemeClr val="tx1"/>
            </a:solidFill>
            <a:miter lim="800000"/>
            <a:headEnd/>
            <a:tailEnd/>
          </a:ln>
        </p:spPr>
      </p:pic>
    </p:spTree>
    <p:extLst>
      <p:ext uri="{BB962C8B-B14F-4D97-AF65-F5344CB8AC3E}">
        <p14:creationId xmlns:p14="http://schemas.microsoft.com/office/powerpoint/2010/main" val="977273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a:xfrm>
            <a:off x="1077912" y="239152"/>
            <a:ext cx="7814567" cy="764704"/>
          </a:xfrm>
        </p:spPr>
        <p:txBody>
          <a:bodyPr/>
          <a:lstStyle/>
          <a:p>
            <a:pPr eaLnBrk="1" hangingPunct="1"/>
            <a:r>
              <a:rPr lang="en-US" altLang="zh-CN" b="1" dirty="0" err="1" smtClean="0">
                <a:latin typeface="Arial Black" panose="020B0A04020102020204" pitchFamily="34" charset="0"/>
              </a:rPr>
              <a:t>Gouraud</a:t>
            </a:r>
            <a:r>
              <a:rPr lang="en-US" altLang="zh-CN" b="1" dirty="0" smtClean="0">
                <a:latin typeface="Arial Black" panose="020B0A04020102020204" pitchFamily="34" charset="0"/>
              </a:rPr>
              <a:t> Shading</a:t>
            </a:r>
          </a:p>
        </p:txBody>
      </p:sp>
      <p:sp>
        <p:nvSpPr>
          <p:cNvPr id="37891" name="Rectangle 1027"/>
          <p:cNvSpPr>
            <a:spLocks noGrp="1" noChangeArrowheads="1"/>
          </p:cNvSpPr>
          <p:nvPr>
            <p:ph type="body" idx="1"/>
          </p:nvPr>
        </p:nvSpPr>
        <p:spPr/>
        <p:txBody>
          <a:bodyPr/>
          <a:lstStyle/>
          <a:p>
            <a:pPr eaLnBrk="1" hangingPunct="1">
              <a:buFont typeface="Wingdings" panose="05000000000000000000" pitchFamily="2" charset="2"/>
              <a:buChar char="n"/>
            </a:pPr>
            <a:r>
              <a:rPr lang="zh-CN" altLang="en-US" sz="2800" dirty="0" smtClean="0"/>
              <a:t>对多边形进行颜色插值。</a:t>
            </a:r>
          </a:p>
          <a:p>
            <a:pPr marL="990600" lvl="1" indent="-533400" eaLnBrk="1" hangingPunct="1"/>
            <a:r>
              <a:rPr lang="zh-CN" altLang="en-US" sz="2400" dirty="0" smtClean="0"/>
              <a:t>沿边界进行插值。</a:t>
            </a:r>
          </a:p>
          <a:p>
            <a:pPr marL="990600" lvl="1" indent="-533400" eaLnBrk="1" hangingPunct="1"/>
            <a:r>
              <a:rPr lang="zh-CN" altLang="en-US" sz="2400" dirty="0" smtClean="0"/>
              <a:t>在多边形面上进行插值。</a:t>
            </a:r>
          </a:p>
        </p:txBody>
      </p:sp>
      <p:sp>
        <p:nvSpPr>
          <p:cNvPr id="37892" name="AutoShape 1028"/>
          <p:cNvSpPr>
            <a:spLocks noChangeArrowheads="1"/>
          </p:cNvSpPr>
          <p:nvPr/>
        </p:nvSpPr>
        <p:spPr bwMode="auto">
          <a:xfrm>
            <a:off x="1536392" y="3019067"/>
            <a:ext cx="1587500" cy="1435100"/>
          </a:xfrm>
          <a:prstGeom prst="rtTriangle">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893" name="AutoShape 1029"/>
          <p:cNvSpPr>
            <a:spLocks noChangeArrowheads="1"/>
          </p:cNvSpPr>
          <p:nvPr/>
        </p:nvSpPr>
        <p:spPr bwMode="auto">
          <a:xfrm>
            <a:off x="3993842" y="3038117"/>
            <a:ext cx="1549400" cy="1397000"/>
          </a:xfrm>
          <a:prstGeom prst="rtTriangle">
            <a:avLst/>
          </a:prstGeom>
          <a:noFill/>
          <a:ln w="50800">
            <a:solidFill>
              <a:srgbClr val="FF00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894" name="AutoShape 1030"/>
          <p:cNvSpPr>
            <a:spLocks noChangeArrowheads="1"/>
          </p:cNvSpPr>
          <p:nvPr/>
        </p:nvSpPr>
        <p:spPr bwMode="auto">
          <a:xfrm>
            <a:off x="6330642" y="3012717"/>
            <a:ext cx="1600200" cy="1447800"/>
          </a:xfrm>
          <a:prstGeom prst="rtTriangle">
            <a:avLst/>
          </a:prstGeom>
          <a:gradFill rotWithShape="0">
            <a:gsLst>
              <a:gs pos="0">
                <a:schemeClr val="tx2"/>
              </a:gs>
              <a:gs pos="100000">
                <a:srgbClr val="CC33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895" name="Oval 1031"/>
          <p:cNvSpPr>
            <a:spLocks noChangeArrowheads="1"/>
          </p:cNvSpPr>
          <p:nvPr/>
        </p:nvSpPr>
        <p:spPr bwMode="auto">
          <a:xfrm>
            <a:off x="1453842" y="2936517"/>
            <a:ext cx="152400" cy="1524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896" name="Oval 1032"/>
          <p:cNvSpPr>
            <a:spLocks noChangeArrowheads="1"/>
          </p:cNvSpPr>
          <p:nvPr/>
        </p:nvSpPr>
        <p:spPr bwMode="auto">
          <a:xfrm>
            <a:off x="1453842" y="4384317"/>
            <a:ext cx="152400" cy="152400"/>
          </a:xfrm>
          <a:prstGeom prst="ellipse">
            <a:avLst/>
          </a:prstGeom>
          <a:solidFill>
            <a:srgbClr val="FF00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897" name="Oval 1033"/>
          <p:cNvSpPr>
            <a:spLocks noChangeArrowheads="1"/>
          </p:cNvSpPr>
          <p:nvPr/>
        </p:nvSpPr>
        <p:spPr bwMode="auto">
          <a:xfrm>
            <a:off x="3054042" y="4384317"/>
            <a:ext cx="152400" cy="152400"/>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898" name="Line 1034"/>
          <p:cNvSpPr>
            <a:spLocks noChangeShapeType="1"/>
          </p:cNvSpPr>
          <p:nvPr/>
        </p:nvSpPr>
        <p:spPr bwMode="auto">
          <a:xfrm>
            <a:off x="3816042" y="3012717"/>
            <a:ext cx="0" cy="1447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1035"/>
          <p:cNvSpPr>
            <a:spLocks noChangeShapeType="1"/>
          </p:cNvSpPr>
          <p:nvPr/>
        </p:nvSpPr>
        <p:spPr bwMode="auto">
          <a:xfrm>
            <a:off x="3968442" y="4612917"/>
            <a:ext cx="160020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1036"/>
          <p:cNvSpPr>
            <a:spLocks noChangeShapeType="1"/>
          </p:cNvSpPr>
          <p:nvPr/>
        </p:nvSpPr>
        <p:spPr bwMode="auto">
          <a:xfrm flipH="1" flipV="1">
            <a:off x="4120842" y="2936517"/>
            <a:ext cx="1600200" cy="1447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1037"/>
          <p:cNvSpPr>
            <a:spLocks noChangeShapeType="1"/>
          </p:cNvSpPr>
          <p:nvPr/>
        </p:nvSpPr>
        <p:spPr bwMode="auto">
          <a:xfrm>
            <a:off x="6102042" y="3774717"/>
            <a:ext cx="167640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2" name="Rectangle 1038"/>
          <p:cNvSpPr>
            <a:spLocks noChangeArrowheads="1"/>
          </p:cNvSpPr>
          <p:nvPr/>
        </p:nvSpPr>
        <p:spPr bwMode="auto">
          <a:xfrm>
            <a:off x="1209367" y="4839929"/>
            <a:ext cx="2393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0"/>
              </a:spcBef>
            </a:pPr>
            <a:r>
              <a:rPr lang="en-US" altLang="zh-CN" sz="1600" b="1"/>
              <a:t>  </a:t>
            </a:r>
            <a:r>
              <a:rPr lang="en-US" altLang="zh-CN" sz="1800" b="1"/>
              <a:t>Color Values Given</a:t>
            </a:r>
          </a:p>
          <a:p>
            <a:pPr>
              <a:spcBef>
                <a:spcPct val="0"/>
              </a:spcBef>
            </a:pPr>
            <a:r>
              <a:rPr lang="en-US" altLang="zh-CN" sz="1800" b="1"/>
              <a:t>On A Per Vertex Basis</a:t>
            </a:r>
          </a:p>
        </p:txBody>
      </p:sp>
      <p:sp>
        <p:nvSpPr>
          <p:cNvPr id="37903" name="Rectangle 1039"/>
          <p:cNvSpPr>
            <a:spLocks noChangeArrowheads="1"/>
          </p:cNvSpPr>
          <p:nvPr/>
        </p:nvSpPr>
        <p:spPr bwMode="auto">
          <a:xfrm>
            <a:off x="3876367" y="4839929"/>
            <a:ext cx="1847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0"/>
              </a:spcBef>
            </a:pPr>
            <a:r>
              <a:rPr lang="en-US" altLang="zh-CN" sz="1600" b="1"/>
              <a:t>  </a:t>
            </a:r>
            <a:r>
              <a:rPr lang="en-US" altLang="zh-CN" sz="1800" b="1"/>
              <a:t>Interpolation</a:t>
            </a:r>
          </a:p>
          <a:p>
            <a:pPr>
              <a:spcBef>
                <a:spcPct val="0"/>
              </a:spcBef>
            </a:pPr>
            <a:r>
              <a:rPr lang="en-US" altLang="zh-CN" sz="1800" b="1"/>
              <a:t>Along The Edges</a:t>
            </a:r>
          </a:p>
        </p:txBody>
      </p:sp>
      <p:sp>
        <p:nvSpPr>
          <p:cNvPr id="37904" name="Rectangle 1040"/>
          <p:cNvSpPr>
            <a:spLocks noChangeArrowheads="1"/>
          </p:cNvSpPr>
          <p:nvPr/>
        </p:nvSpPr>
        <p:spPr bwMode="auto">
          <a:xfrm>
            <a:off x="6238567" y="4839929"/>
            <a:ext cx="208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0"/>
              </a:spcBef>
            </a:pPr>
            <a:r>
              <a:rPr lang="en-US" altLang="zh-CN" sz="1600" b="1"/>
              <a:t>    </a:t>
            </a:r>
            <a:r>
              <a:rPr lang="en-US" altLang="zh-CN" sz="1800" b="1"/>
              <a:t>Interpolation</a:t>
            </a:r>
          </a:p>
          <a:p>
            <a:pPr>
              <a:spcBef>
                <a:spcPct val="0"/>
              </a:spcBef>
            </a:pPr>
            <a:r>
              <a:rPr lang="en-US" altLang="zh-CN" sz="1800" b="1"/>
              <a:t>Across The Surface</a:t>
            </a:r>
          </a:p>
        </p:txBody>
      </p:sp>
      <p:sp>
        <p:nvSpPr>
          <p:cNvPr id="37905" name="Rectangle 1041"/>
          <p:cNvSpPr>
            <a:spLocks noChangeArrowheads="1"/>
          </p:cNvSpPr>
          <p:nvPr/>
        </p:nvSpPr>
        <p:spPr bwMode="auto">
          <a:xfrm>
            <a:off x="980767" y="4230329"/>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0"/>
              </a:spcBef>
            </a:pPr>
            <a:r>
              <a:rPr lang="en-US" altLang="zh-CN" sz="1600" b="1"/>
              <a:t>V1</a:t>
            </a:r>
          </a:p>
        </p:txBody>
      </p:sp>
      <p:sp>
        <p:nvSpPr>
          <p:cNvPr id="37906" name="Rectangle 1042"/>
          <p:cNvSpPr>
            <a:spLocks noChangeArrowheads="1"/>
          </p:cNvSpPr>
          <p:nvPr/>
        </p:nvSpPr>
        <p:spPr bwMode="auto">
          <a:xfrm>
            <a:off x="980767" y="2858729"/>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0"/>
              </a:spcBef>
            </a:pPr>
            <a:r>
              <a:rPr lang="en-US" altLang="zh-CN" sz="1600" b="1" dirty="0"/>
              <a:t>V2</a:t>
            </a:r>
          </a:p>
        </p:txBody>
      </p:sp>
      <p:sp>
        <p:nvSpPr>
          <p:cNvPr id="37907" name="Rectangle 1043"/>
          <p:cNvSpPr>
            <a:spLocks noChangeArrowheads="1"/>
          </p:cNvSpPr>
          <p:nvPr/>
        </p:nvSpPr>
        <p:spPr bwMode="auto">
          <a:xfrm>
            <a:off x="2961967" y="3925529"/>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0"/>
              </a:spcBef>
            </a:pPr>
            <a:r>
              <a:rPr lang="en-US" altLang="zh-CN" sz="1600" b="1"/>
              <a:t>V3</a:t>
            </a:r>
          </a:p>
        </p:txBody>
      </p:sp>
    </p:spTree>
    <p:extLst>
      <p:ext uri="{BB962C8B-B14F-4D97-AF65-F5344CB8AC3E}">
        <p14:creationId xmlns:p14="http://schemas.microsoft.com/office/powerpoint/2010/main" val="32002092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69516" y="219851"/>
            <a:ext cx="7814567" cy="764704"/>
          </a:xfrm>
        </p:spPr>
        <p:txBody>
          <a:bodyPr/>
          <a:lstStyle/>
          <a:p>
            <a:pPr eaLnBrk="1" hangingPunct="1"/>
            <a:r>
              <a:rPr lang="en-US" altLang="zh-CN" b="1" dirty="0" err="1" smtClean="0">
                <a:latin typeface="Arial Black" panose="020B0A04020102020204" pitchFamily="34" charset="0"/>
              </a:rPr>
              <a:t>Gouraud</a:t>
            </a:r>
            <a:r>
              <a:rPr lang="en-US" altLang="zh-CN" b="1" dirty="0" smtClean="0">
                <a:latin typeface="Arial Black" panose="020B0A04020102020204" pitchFamily="34" charset="0"/>
              </a:rPr>
              <a:t> Shading</a:t>
            </a:r>
          </a:p>
        </p:txBody>
      </p:sp>
      <p:sp>
        <p:nvSpPr>
          <p:cNvPr id="38915" name="Rectangle 3"/>
          <p:cNvSpPr>
            <a:spLocks noGrp="1" noChangeArrowheads="1"/>
          </p:cNvSpPr>
          <p:nvPr>
            <p:ph type="body" idx="1"/>
          </p:nvPr>
        </p:nvSpPr>
        <p:spPr/>
        <p:txBody>
          <a:bodyPr/>
          <a:lstStyle/>
          <a:p>
            <a:pPr eaLnBrk="1" hangingPunct="1">
              <a:buFont typeface="Wingdings" panose="05000000000000000000" pitchFamily="2" charset="2"/>
              <a:buChar char="n"/>
            </a:pPr>
            <a:r>
              <a:rPr lang="en-US" altLang="zh-CN" sz="2800" dirty="0" smtClean="0"/>
              <a:t> </a:t>
            </a:r>
            <a:r>
              <a:rPr lang="en-US" altLang="zh-CN" sz="2800" dirty="0" err="1" smtClean="0"/>
              <a:t>Gouraud</a:t>
            </a:r>
            <a:r>
              <a:rPr lang="zh-CN" altLang="en-US" sz="2800" dirty="0" smtClean="0"/>
              <a:t>在多边形的交界处用线性插值的方法均匀改变边界的亮度值，使亮度平滑过渡。</a:t>
            </a:r>
          </a:p>
        </p:txBody>
      </p:sp>
      <p:grpSp>
        <p:nvGrpSpPr>
          <p:cNvPr id="38916" name="Group 25"/>
          <p:cNvGrpSpPr>
            <a:grpSpLocks/>
          </p:cNvGrpSpPr>
          <p:nvPr/>
        </p:nvGrpSpPr>
        <p:grpSpPr bwMode="auto">
          <a:xfrm>
            <a:off x="4648200" y="2947988"/>
            <a:ext cx="4267200" cy="3203576"/>
            <a:chOff x="2928" y="1857"/>
            <a:chExt cx="2688" cy="2018"/>
          </a:xfrm>
        </p:grpSpPr>
        <p:sp>
          <p:nvSpPr>
            <p:cNvPr id="38918" name="AutoShape 8"/>
            <p:cNvSpPr>
              <a:spLocks noChangeArrowheads="1"/>
            </p:cNvSpPr>
            <p:nvPr/>
          </p:nvSpPr>
          <p:spPr bwMode="auto">
            <a:xfrm rot="3292277">
              <a:off x="3748" y="2165"/>
              <a:ext cx="969" cy="384"/>
            </a:xfrm>
            <a:prstGeom prst="parallelogram">
              <a:avLst>
                <a:gd name="adj" fmla="val 4716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19" name="AutoShape 4"/>
            <p:cNvSpPr>
              <a:spLocks noChangeArrowheads="1"/>
            </p:cNvSpPr>
            <p:nvPr/>
          </p:nvSpPr>
          <p:spPr bwMode="auto">
            <a:xfrm rot="7695251">
              <a:off x="3271" y="2323"/>
              <a:ext cx="1045" cy="720"/>
            </a:xfrm>
            <a:prstGeom prst="parallelogram">
              <a:avLst>
                <a:gd name="adj" fmla="val 33006"/>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20" name="AutoShape 5"/>
            <p:cNvSpPr>
              <a:spLocks noChangeArrowheads="1"/>
            </p:cNvSpPr>
            <p:nvPr/>
          </p:nvSpPr>
          <p:spPr bwMode="auto">
            <a:xfrm rot="1589895">
              <a:off x="3849" y="2801"/>
              <a:ext cx="1104" cy="767"/>
            </a:xfrm>
            <a:prstGeom prst="parallelogram">
              <a:avLst>
                <a:gd name="adj" fmla="val 26882"/>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21" name="AutoShape 6"/>
            <p:cNvSpPr>
              <a:spLocks noChangeArrowheads="1"/>
            </p:cNvSpPr>
            <p:nvPr/>
          </p:nvSpPr>
          <p:spPr bwMode="auto">
            <a:xfrm rot="7169268">
              <a:off x="3123" y="2814"/>
              <a:ext cx="720" cy="714"/>
            </a:xfrm>
            <a:prstGeom prst="parallelogram">
              <a:avLst>
                <a:gd name="adj" fmla="val 29697"/>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22" name="AutoShape 7"/>
            <p:cNvSpPr>
              <a:spLocks noChangeArrowheads="1"/>
            </p:cNvSpPr>
            <p:nvPr/>
          </p:nvSpPr>
          <p:spPr bwMode="auto">
            <a:xfrm rot="1791603">
              <a:off x="3657" y="3363"/>
              <a:ext cx="867" cy="512"/>
            </a:xfrm>
            <a:prstGeom prst="parallelogram">
              <a:avLst>
                <a:gd name="adj" fmla="val 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23" name="AutoShape 10"/>
            <p:cNvSpPr>
              <a:spLocks noChangeArrowheads="1"/>
            </p:cNvSpPr>
            <p:nvPr/>
          </p:nvSpPr>
          <p:spPr bwMode="auto">
            <a:xfrm rot="1550639">
              <a:off x="4224" y="2714"/>
              <a:ext cx="1254" cy="260"/>
            </a:xfrm>
            <a:prstGeom prst="parallelogram">
              <a:avLst>
                <a:gd name="adj" fmla="val 132769"/>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24" name="Line 11"/>
            <p:cNvSpPr>
              <a:spLocks noChangeShapeType="1"/>
            </p:cNvSpPr>
            <p:nvPr/>
          </p:nvSpPr>
          <p:spPr bwMode="auto">
            <a:xfrm>
              <a:off x="2928" y="2928"/>
              <a:ext cx="2688" cy="4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925" name="Oval 12"/>
            <p:cNvSpPr>
              <a:spLocks noChangeArrowheads="1"/>
            </p:cNvSpPr>
            <p:nvPr/>
          </p:nvSpPr>
          <p:spPr bwMode="auto">
            <a:xfrm>
              <a:off x="3993" y="2897"/>
              <a:ext cx="96" cy="96"/>
            </a:xfrm>
            <a:prstGeom prst="ellipse">
              <a:avLst/>
            </a:prstGeom>
            <a:solidFill>
              <a:srgbClr val="FF3300"/>
            </a:solidFill>
            <a:ln w="9525">
              <a:solidFill>
                <a:schemeClr val="hlink"/>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26" name="Oval 13"/>
            <p:cNvSpPr>
              <a:spLocks noChangeArrowheads="1"/>
            </p:cNvSpPr>
            <p:nvPr/>
          </p:nvSpPr>
          <p:spPr bwMode="auto">
            <a:xfrm>
              <a:off x="3753" y="2897"/>
              <a:ext cx="96" cy="96"/>
            </a:xfrm>
            <a:prstGeom prst="ellipse">
              <a:avLst/>
            </a:prstGeom>
            <a:solidFill>
              <a:srgbClr val="FF3300"/>
            </a:solidFill>
            <a:ln w="9525">
              <a:solidFill>
                <a:schemeClr val="hlink"/>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27" name="Oval 14"/>
            <p:cNvSpPr>
              <a:spLocks noChangeArrowheads="1"/>
            </p:cNvSpPr>
            <p:nvPr/>
          </p:nvSpPr>
          <p:spPr bwMode="auto">
            <a:xfrm>
              <a:off x="3561" y="2897"/>
              <a:ext cx="96" cy="96"/>
            </a:xfrm>
            <a:prstGeom prst="ellipse">
              <a:avLst/>
            </a:prstGeom>
            <a:solidFill>
              <a:srgbClr val="FF3300"/>
            </a:solidFill>
            <a:ln w="9525">
              <a:solidFill>
                <a:schemeClr val="hlink"/>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28" name="Text Box 15"/>
            <p:cNvSpPr txBox="1">
              <a:spLocks noChangeArrowheads="1"/>
            </p:cNvSpPr>
            <p:nvPr/>
          </p:nvSpPr>
          <p:spPr bwMode="auto">
            <a:xfrm>
              <a:off x="3417" y="294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t>E</a:t>
              </a:r>
            </a:p>
          </p:txBody>
        </p:sp>
        <p:sp>
          <p:nvSpPr>
            <p:cNvPr id="38929" name="Text Box 16"/>
            <p:cNvSpPr txBox="1">
              <a:spLocks noChangeArrowheads="1"/>
            </p:cNvSpPr>
            <p:nvPr/>
          </p:nvSpPr>
          <p:spPr bwMode="auto">
            <a:xfrm>
              <a:off x="3705" y="260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t>P</a:t>
              </a:r>
            </a:p>
          </p:txBody>
        </p:sp>
        <p:sp>
          <p:nvSpPr>
            <p:cNvPr id="38930" name="Text Box 17"/>
            <p:cNvSpPr txBox="1">
              <a:spLocks noChangeArrowheads="1"/>
            </p:cNvSpPr>
            <p:nvPr/>
          </p:nvSpPr>
          <p:spPr bwMode="auto">
            <a:xfrm>
              <a:off x="4050" y="29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t>F</a:t>
              </a:r>
            </a:p>
          </p:txBody>
        </p:sp>
        <p:sp>
          <p:nvSpPr>
            <p:cNvPr id="38931" name="Text Box 20"/>
            <p:cNvSpPr txBox="1">
              <a:spLocks noChangeArrowheads="1"/>
            </p:cNvSpPr>
            <p:nvPr/>
          </p:nvSpPr>
          <p:spPr bwMode="auto">
            <a:xfrm>
              <a:off x="3019" y="250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dirty="0">
                  <a:solidFill>
                    <a:srgbClr val="339966"/>
                  </a:solidFill>
                  <a:latin typeface="Arial" panose="020B0604020202020204" pitchFamily="34" charset="0"/>
                  <a:ea typeface="HT" pitchFamily="18" charset="-122"/>
                </a:rPr>
                <a:t>A</a:t>
              </a:r>
            </a:p>
          </p:txBody>
        </p:sp>
        <p:sp>
          <p:nvSpPr>
            <p:cNvPr id="38932" name="Text Box 21"/>
            <p:cNvSpPr txBox="1">
              <a:spLocks noChangeArrowheads="1"/>
            </p:cNvSpPr>
            <p:nvPr/>
          </p:nvSpPr>
          <p:spPr bwMode="auto">
            <a:xfrm>
              <a:off x="3750" y="320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dirty="0">
                  <a:solidFill>
                    <a:srgbClr val="339966"/>
                  </a:solidFill>
                  <a:latin typeface="Arial" panose="020B0604020202020204" pitchFamily="34" charset="0"/>
                </a:rPr>
                <a:t>B</a:t>
              </a:r>
            </a:p>
          </p:txBody>
        </p:sp>
        <p:sp>
          <p:nvSpPr>
            <p:cNvPr id="38933" name="Text Box 22"/>
            <p:cNvSpPr txBox="1">
              <a:spLocks noChangeArrowheads="1"/>
            </p:cNvSpPr>
            <p:nvPr/>
          </p:nvSpPr>
          <p:spPr bwMode="auto">
            <a:xfrm>
              <a:off x="4173" y="24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dirty="0">
                  <a:solidFill>
                    <a:srgbClr val="339966"/>
                  </a:solidFill>
                  <a:latin typeface="Arial" panose="020B0604020202020204" pitchFamily="34" charset="0"/>
                </a:rPr>
                <a:t>C</a:t>
              </a:r>
            </a:p>
          </p:txBody>
        </p:sp>
        <p:sp>
          <p:nvSpPr>
            <p:cNvPr id="38934" name="Text Box 23"/>
            <p:cNvSpPr txBox="1">
              <a:spLocks noChangeArrowheads="1"/>
            </p:cNvSpPr>
            <p:nvPr/>
          </p:nvSpPr>
          <p:spPr bwMode="auto">
            <a:xfrm>
              <a:off x="3602" y="185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dirty="0">
                  <a:solidFill>
                    <a:srgbClr val="339966"/>
                  </a:solidFill>
                  <a:latin typeface="Arial" panose="020B0604020202020204" pitchFamily="34" charset="0"/>
                </a:rPr>
                <a:t>D</a:t>
              </a:r>
            </a:p>
          </p:txBody>
        </p:sp>
      </p:grpSp>
      <p:sp>
        <p:nvSpPr>
          <p:cNvPr id="38917" name="Text Box 24"/>
          <p:cNvSpPr txBox="1">
            <a:spLocks noChangeArrowheads="1"/>
          </p:cNvSpPr>
          <p:nvPr/>
        </p:nvSpPr>
        <p:spPr bwMode="auto">
          <a:xfrm>
            <a:off x="711669" y="2271712"/>
            <a:ext cx="3886200"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dirty="0">
                <a:ea typeface="HT" pitchFamily="18" charset="-122"/>
              </a:rPr>
              <a:t>I</a:t>
            </a:r>
            <a:r>
              <a:rPr lang="en-US" altLang="zh-CN" sz="2800" i="1" baseline="-25000" dirty="0">
                <a:ea typeface="HT" pitchFamily="18" charset="-122"/>
                <a:sym typeface="Symbol" panose="05050102010706020507" pitchFamily="18" charset="2"/>
              </a:rPr>
              <a:t>E</a:t>
            </a:r>
            <a:r>
              <a:rPr lang="en-US" altLang="zh-CN" sz="2800" i="1" dirty="0">
                <a:ea typeface="HT" pitchFamily="18" charset="-122"/>
              </a:rPr>
              <a:t> =  </a:t>
            </a:r>
            <a:r>
              <a:rPr lang="en-US" altLang="zh-CN" sz="2800" i="1" dirty="0" err="1">
                <a:ea typeface="HT" pitchFamily="18" charset="-122"/>
              </a:rPr>
              <a:t>uI</a:t>
            </a:r>
            <a:r>
              <a:rPr lang="en-US" altLang="zh-CN" sz="2800" i="1" baseline="-25000" dirty="0" err="1">
                <a:ea typeface="HT" pitchFamily="18" charset="-122"/>
                <a:sym typeface="Symbol" panose="05050102010706020507" pitchFamily="18" charset="2"/>
              </a:rPr>
              <a:t>A</a:t>
            </a:r>
            <a:r>
              <a:rPr lang="en-US" altLang="zh-CN" sz="2800" baseline="-25000" dirty="0">
                <a:ea typeface="HT" pitchFamily="18" charset="-122"/>
                <a:sym typeface="Symbol" panose="05050102010706020507" pitchFamily="18" charset="2"/>
              </a:rPr>
              <a:t> </a:t>
            </a:r>
            <a:r>
              <a:rPr lang="en-US" altLang="zh-CN" sz="2800" dirty="0">
                <a:ea typeface="HT" pitchFamily="18" charset="-122"/>
                <a:sym typeface="Symbol" panose="05050102010706020507" pitchFamily="18" charset="2"/>
              </a:rPr>
              <a:t>+</a:t>
            </a:r>
            <a:r>
              <a:rPr lang="en-US" altLang="zh-CN" sz="2800" dirty="0">
                <a:ea typeface="HT" pitchFamily="18" charset="-122"/>
              </a:rPr>
              <a:t> (1-</a:t>
            </a:r>
            <a:r>
              <a:rPr lang="en-US" altLang="zh-CN" sz="2800" i="1" dirty="0">
                <a:ea typeface="HT" pitchFamily="18" charset="-122"/>
              </a:rPr>
              <a:t>u</a:t>
            </a:r>
            <a:r>
              <a:rPr lang="en-US" altLang="zh-CN" sz="2800" dirty="0">
                <a:ea typeface="HT" pitchFamily="18" charset="-122"/>
              </a:rPr>
              <a:t>) </a:t>
            </a:r>
            <a:r>
              <a:rPr lang="en-US" altLang="zh-CN" sz="2800" i="1" dirty="0">
                <a:ea typeface="HT" pitchFamily="18" charset="-122"/>
              </a:rPr>
              <a:t>I</a:t>
            </a:r>
            <a:r>
              <a:rPr lang="en-US" altLang="zh-CN" sz="2800" i="1" baseline="-25000" dirty="0">
                <a:ea typeface="HT" pitchFamily="18" charset="-122"/>
              </a:rPr>
              <a:t>B    </a:t>
            </a:r>
            <a:r>
              <a:rPr lang="en-US" altLang="zh-CN" sz="2000" i="1" dirty="0">
                <a:ea typeface="HT" pitchFamily="18" charset="-122"/>
              </a:rPr>
              <a:t>0&lt;u&lt;1</a:t>
            </a:r>
          </a:p>
          <a:p>
            <a:pPr eaLnBrk="1" hangingPunct="1">
              <a:spcBef>
                <a:spcPct val="50000"/>
              </a:spcBef>
            </a:pPr>
            <a:r>
              <a:rPr lang="en-US" altLang="zh-CN" sz="2800" i="1" dirty="0">
                <a:ea typeface="HT" pitchFamily="18" charset="-122"/>
              </a:rPr>
              <a:t>I</a:t>
            </a:r>
            <a:r>
              <a:rPr lang="en-US" altLang="zh-CN" sz="2800" i="1" baseline="-25000" dirty="0">
                <a:ea typeface="HT" pitchFamily="18" charset="-122"/>
                <a:sym typeface="Symbol" panose="05050102010706020507" pitchFamily="18" charset="2"/>
              </a:rPr>
              <a:t>F</a:t>
            </a:r>
            <a:r>
              <a:rPr lang="en-US" altLang="zh-CN" sz="2800" i="1" dirty="0">
                <a:ea typeface="HT" pitchFamily="18" charset="-122"/>
              </a:rPr>
              <a:t> =  </a:t>
            </a:r>
            <a:r>
              <a:rPr lang="en-US" altLang="zh-CN" sz="2800" i="1" dirty="0" err="1">
                <a:ea typeface="HT" pitchFamily="18" charset="-122"/>
              </a:rPr>
              <a:t>vI</a:t>
            </a:r>
            <a:r>
              <a:rPr lang="en-US" altLang="zh-CN" sz="2800" i="1" baseline="-25000" dirty="0" err="1">
                <a:ea typeface="HT" pitchFamily="18" charset="-122"/>
                <a:sym typeface="Symbol" panose="05050102010706020507" pitchFamily="18" charset="2"/>
              </a:rPr>
              <a:t>B</a:t>
            </a:r>
            <a:r>
              <a:rPr lang="en-US" altLang="zh-CN" sz="2800" baseline="-25000" dirty="0">
                <a:ea typeface="HT" pitchFamily="18" charset="-122"/>
                <a:sym typeface="Symbol" panose="05050102010706020507" pitchFamily="18" charset="2"/>
              </a:rPr>
              <a:t> </a:t>
            </a:r>
            <a:r>
              <a:rPr lang="en-US" altLang="zh-CN" sz="2800" dirty="0">
                <a:ea typeface="HT" pitchFamily="18" charset="-122"/>
                <a:sym typeface="Symbol" panose="05050102010706020507" pitchFamily="18" charset="2"/>
              </a:rPr>
              <a:t>+</a:t>
            </a:r>
            <a:r>
              <a:rPr lang="en-US" altLang="zh-CN" sz="2800" dirty="0">
                <a:ea typeface="HT" pitchFamily="18" charset="-122"/>
              </a:rPr>
              <a:t> (1-</a:t>
            </a:r>
            <a:r>
              <a:rPr lang="en-US" altLang="zh-CN" sz="2800" i="1" dirty="0">
                <a:ea typeface="HT" pitchFamily="18" charset="-122"/>
              </a:rPr>
              <a:t>v</a:t>
            </a:r>
            <a:r>
              <a:rPr lang="en-US" altLang="zh-CN" sz="2800" dirty="0">
                <a:ea typeface="HT" pitchFamily="18" charset="-122"/>
              </a:rPr>
              <a:t>) </a:t>
            </a:r>
            <a:r>
              <a:rPr lang="en-US" altLang="zh-CN" sz="2800" i="1" dirty="0">
                <a:ea typeface="HT" pitchFamily="18" charset="-122"/>
              </a:rPr>
              <a:t>I</a:t>
            </a:r>
            <a:r>
              <a:rPr lang="en-US" altLang="zh-CN" sz="2800" i="1" baseline="-25000" dirty="0">
                <a:ea typeface="HT" pitchFamily="18" charset="-122"/>
              </a:rPr>
              <a:t>C    </a:t>
            </a:r>
            <a:r>
              <a:rPr lang="en-US" altLang="zh-CN" sz="2000" i="1" dirty="0">
                <a:ea typeface="HT" pitchFamily="18" charset="-122"/>
              </a:rPr>
              <a:t>0&lt;v&lt;1</a:t>
            </a:r>
          </a:p>
          <a:p>
            <a:pPr eaLnBrk="1" hangingPunct="1">
              <a:spcBef>
                <a:spcPct val="50000"/>
              </a:spcBef>
            </a:pPr>
            <a:r>
              <a:rPr lang="zh-CN" altLang="en-US" b="1" dirty="0">
                <a:solidFill>
                  <a:srgbClr val="FF0000"/>
                </a:solidFill>
                <a:ea typeface="HT" pitchFamily="18" charset="-122"/>
              </a:rPr>
              <a:t>优点</a:t>
            </a:r>
            <a:r>
              <a:rPr lang="zh-CN" altLang="en-US" dirty="0">
                <a:ea typeface="HT" pitchFamily="18" charset="-122"/>
              </a:rPr>
              <a:t>：能反映曲面上连续变化的颜色效果。</a:t>
            </a:r>
          </a:p>
          <a:p>
            <a:pPr eaLnBrk="1" hangingPunct="1">
              <a:spcBef>
                <a:spcPct val="50000"/>
              </a:spcBef>
            </a:pPr>
            <a:r>
              <a:rPr lang="zh-CN" altLang="en-US" b="1" dirty="0">
                <a:solidFill>
                  <a:srgbClr val="FF0000"/>
                </a:solidFill>
                <a:ea typeface="HT" pitchFamily="18" charset="-122"/>
              </a:rPr>
              <a:t>缺点</a:t>
            </a:r>
            <a:r>
              <a:rPr lang="zh-CN" altLang="en-US" dirty="0">
                <a:ea typeface="HT" pitchFamily="18" charset="-122"/>
              </a:rPr>
              <a:t>：不能真实地反映出高光效果。</a:t>
            </a:r>
          </a:p>
        </p:txBody>
      </p:sp>
    </p:spTree>
    <p:extLst>
      <p:ext uri="{BB962C8B-B14F-4D97-AF65-F5344CB8AC3E}">
        <p14:creationId xmlns:p14="http://schemas.microsoft.com/office/powerpoint/2010/main" val="31660903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71450" y="404813"/>
            <a:ext cx="8755380" cy="272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3200" b="1" dirty="0">
                <a:solidFill>
                  <a:srgbClr val="000000"/>
                </a:solidFill>
                <a:latin typeface="Times New Roman" panose="02020603050405020304" pitchFamily="18" charset="0"/>
                <a:ea typeface="华文新魏" panose="02010800040101010101" pitchFamily="2" charset="-122"/>
              </a:rPr>
              <a:t>2. </a:t>
            </a:r>
            <a:r>
              <a:rPr kumimoji="1" lang="en-US" altLang="zh-TW" sz="3200" b="1" dirty="0" err="1" smtClean="0">
                <a:solidFill>
                  <a:srgbClr val="000000"/>
                </a:solidFill>
                <a:latin typeface="Times New Roman" panose="02020603050405020304" pitchFamily="18" charset="0"/>
                <a:ea typeface="华文新魏" panose="02010800040101010101" pitchFamily="2" charset="-122"/>
              </a:rPr>
              <a:t>Gouraud</a:t>
            </a:r>
            <a:r>
              <a:rPr kumimoji="1" lang="zh-TW" altLang="en-US" sz="3200" b="1" dirty="0" smtClean="0">
                <a:solidFill>
                  <a:srgbClr val="000000"/>
                </a:solidFill>
                <a:latin typeface="Times New Roman" panose="02020603050405020304" pitchFamily="18" charset="0"/>
                <a:ea typeface="华文新魏" panose="02010800040101010101" pitchFamily="2" charset="-122"/>
              </a:rPr>
              <a:t>明暗处理</a:t>
            </a:r>
            <a:r>
              <a:rPr kumimoji="1" lang="zh-CN" altLang="en-US" sz="3200" b="1" dirty="0">
                <a:solidFill>
                  <a:srgbClr val="000000"/>
                </a:solidFill>
                <a:latin typeface="Times New Roman" panose="02020603050405020304" pitchFamily="18" charset="0"/>
                <a:ea typeface="楷体_GB2312" pitchFamily="49" charset="-122"/>
              </a:rPr>
              <a:t>（</a:t>
            </a:r>
            <a:r>
              <a:rPr kumimoji="1" lang="zh-CN" altLang="en-US" sz="3200" b="1" dirty="0">
                <a:solidFill>
                  <a:srgbClr val="000000"/>
                </a:solidFill>
                <a:latin typeface="Times New Roman" panose="02020603050405020304" pitchFamily="18" charset="0"/>
                <a:ea typeface="华文新魏" panose="02010800040101010101" pitchFamily="2" charset="-122"/>
              </a:rPr>
              <a:t>亮度插值法</a:t>
            </a:r>
            <a:r>
              <a:rPr kumimoji="1" lang="zh-CN" altLang="en-US" sz="3200" b="1" dirty="0">
                <a:solidFill>
                  <a:srgbClr val="000000"/>
                </a:solidFill>
                <a:latin typeface="Times New Roman" panose="02020603050405020304" pitchFamily="18" charset="0"/>
                <a:ea typeface="楷体_GB2312" pitchFamily="49" charset="-122"/>
              </a:rPr>
              <a:t>）</a:t>
            </a:r>
          </a:p>
          <a:p>
            <a:pPr eaLnBrk="1" hangingPunct="1">
              <a:lnSpc>
                <a:spcPct val="120000"/>
              </a:lnSpc>
            </a:pPr>
            <a:r>
              <a:rPr kumimoji="1" lang="zh-CN" altLang="en-US" sz="2800" dirty="0">
                <a:solidFill>
                  <a:srgbClr val="000000"/>
                </a:solidFill>
                <a:latin typeface="Times New Roman" panose="02020603050405020304" pitchFamily="18" charset="0"/>
                <a:ea typeface="华文新魏" panose="02010800040101010101" pitchFamily="2" charset="-122"/>
              </a:rPr>
              <a:t>        假定曲面已离散为平面多边形网格</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三角形或四边形</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，并已知每个小平面的顶点信息。</a:t>
            </a:r>
          </a:p>
          <a:p>
            <a:pPr eaLnBrk="1" hangingPunct="1">
              <a:lnSpc>
                <a:spcPct val="12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FF0000"/>
                </a:solidFill>
                <a:latin typeface="Times New Roman" panose="02020603050405020304" pitchFamily="18" charset="0"/>
                <a:ea typeface="华文新魏" panose="02010800040101010101" pitchFamily="2" charset="-122"/>
              </a:rPr>
              <a:t>1) </a:t>
            </a:r>
            <a:r>
              <a:rPr kumimoji="1" lang="zh-CN" altLang="en-US" sz="2800" dirty="0">
                <a:solidFill>
                  <a:srgbClr val="FF0000"/>
                </a:solidFill>
                <a:latin typeface="Times New Roman" panose="02020603050405020304" pitchFamily="18" charset="0"/>
                <a:ea typeface="华文新魏" panose="02010800040101010101" pitchFamily="2" charset="-122"/>
              </a:rPr>
              <a:t>插值计算步骤：</a:t>
            </a:r>
          </a:p>
          <a:p>
            <a:pPr eaLnBrk="1" hangingPunct="1">
              <a:lnSpc>
                <a:spcPct val="12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000000"/>
                </a:solidFill>
                <a:latin typeface="Times New Roman" panose="02020603050405020304" pitchFamily="18" charset="0"/>
                <a:ea typeface="华文新魏" panose="02010800040101010101" pitchFamily="2" charset="-122"/>
              </a:rPr>
              <a:t>(1) </a:t>
            </a:r>
            <a:r>
              <a:rPr kumimoji="1" lang="zh-CN" altLang="en-US" sz="2800" dirty="0">
                <a:solidFill>
                  <a:srgbClr val="000000"/>
                </a:solidFill>
                <a:latin typeface="Times New Roman" panose="02020603050405020304" pitchFamily="18" charset="0"/>
                <a:ea typeface="华文新魏" panose="02010800040101010101" pitchFamily="2" charset="-122"/>
              </a:rPr>
              <a:t>计算多边形表面的外法线向量；</a:t>
            </a:r>
          </a:p>
        </p:txBody>
      </p:sp>
      <p:grpSp>
        <p:nvGrpSpPr>
          <p:cNvPr id="63491" name="Group 3"/>
          <p:cNvGrpSpPr/>
          <p:nvPr/>
        </p:nvGrpSpPr>
        <p:grpSpPr bwMode="auto">
          <a:xfrm>
            <a:off x="1331913" y="3357563"/>
            <a:ext cx="6342062" cy="1639887"/>
            <a:chOff x="930" y="2931"/>
            <a:chExt cx="3995" cy="1033"/>
          </a:xfrm>
        </p:grpSpPr>
        <p:sp>
          <p:nvSpPr>
            <p:cNvPr id="62468" name="Rectangle 4"/>
            <p:cNvSpPr>
              <a:spLocks noChangeArrowheads="1"/>
            </p:cNvSpPr>
            <p:nvPr/>
          </p:nvSpPr>
          <p:spPr bwMode="auto">
            <a:xfrm>
              <a:off x="930" y="2931"/>
              <a:ext cx="3995" cy="10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b="1" dirty="0">
                  <a:solidFill>
                    <a:srgbClr val="000000"/>
                  </a:solidFill>
                  <a:latin typeface="Times New Roman" panose="02020603050405020304" pitchFamily="18" charset="0"/>
                  <a:ea typeface="华文新魏" panose="02010800040101010101" pitchFamily="2" charset="-122"/>
                </a:rPr>
                <a:t> </a:t>
              </a:r>
              <a:r>
                <a:rPr kumimoji="1" lang="en-US" altLang="zh-CN" sz="2800" b="1" i="1" dirty="0" err="1">
                  <a:solidFill>
                    <a:srgbClr val="FF0000"/>
                  </a:solidFill>
                  <a:latin typeface="Times New Roman" panose="02020603050405020304" pitchFamily="18" charset="0"/>
                  <a:ea typeface="华文新魏" panose="02010800040101010101" pitchFamily="2" charset="-122"/>
                </a:rPr>
                <a:t>i</a:t>
              </a:r>
              <a:r>
                <a:rPr kumimoji="1" lang="en-US" altLang="zh-CN" sz="2800" b="1" i="1" dirty="0">
                  <a:solidFill>
                    <a:srgbClr val="FF0000"/>
                  </a:solidFill>
                  <a:latin typeface="Times New Roman" panose="02020603050405020304" pitchFamily="18" charset="0"/>
                  <a:ea typeface="华文新魏" panose="02010800040101010101" pitchFamily="2" charset="-122"/>
                </a:rPr>
                <a:t> </a:t>
              </a:r>
              <a:r>
                <a:rPr kumimoji="1" lang="en-US" altLang="zh-CN" sz="2800" b="1" i="1" dirty="0">
                  <a:solidFill>
                    <a:srgbClr val="000000"/>
                  </a:solidFill>
                  <a:latin typeface="Times New Roman" panose="02020603050405020304" pitchFamily="18" charset="0"/>
                  <a:ea typeface="华文新魏" panose="02010800040101010101" pitchFamily="2" charset="-122"/>
                </a:rPr>
                <a:t>   </a:t>
              </a:r>
              <a:r>
                <a:rPr kumimoji="1" lang="en-US" altLang="zh-CN" sz="2800" b="1" i="1" dirty="0" smtClean="0">
                  <a:solidFill>
                    <a:srgbClr val="000000"/>
                  </a:solidFill>
                  <a:latin typeface="Times New Roman" panose="02020603050405020304" pitchFamily="18" charset="0"/>
                  <a:ea typeface="华文新魏" panose="02010800040101010101" pitchFamily="2" charset="-122"/>
                </a:rPr>
                <a:t>      </a:t>
              </a:r>
              <a:r>
                <a:rPr kumimoji="1" lang="en-US" altLang="zh-CN" sz="2800" b="1" i="1" dirty="0">
                  <a:solidFill>
                    <a:srgbClr val="FF0000"/>
                  </a:solidFill>
                  <a:latin typeface="Times New Roman" panose="02020603050405020304" pitchFamily="18" charset="0"/>
                  <a:ea typeface="华文新魏" panose="02010800040101010101" pitchFamily="2" charset="-122"/>
                </a:rPr>
                <a:t>j </a:t>
              </a:r>
              <a:r>
                <a:rPr kumimoji="1" lang="en-US" altLang="zh-CN" sz="2800" b="1" i="1" dirty="0">
                  <a:solidFill>
                    <a:srgbClr val="000000"/>
                  </a:solidFill>
                  <a:latin typeface="Times New Roman" panose="02020603050405020304" pitchFamily="18" charset="0"/>
                  <a:ea typeface="华文新魏" panose="02010800040101010101" pitchFamily="2" charset="-122"/>
                </a:rPr>
                <a:t>  </a:t>
              </a:r>
              <a:r>
                <a:rPr kumimoji="1" lang="en-US" altLang="zh-CN" sz="2800" b="1" i="1" dirty="0" smtClean="0">
                  <a:solidFill>
                    <a:srgbClr val="000000"/>
                  </a:solidFill>
                  <a:latin typeface="Times New Roman" panose="02020603050405020304" pitchFamily="18" charset="0"/>
                  <a:ea typeface="华文新魏" panose="02010800040101010101" pitchFamily="2" charset="-122"/>
                </a:rPr>
                <a:t>      </a:t>
              </a:r>
              <a:r>
                <a:rPr kumimoji="1" lang="en-US" altLang="zh-CN" sz="2800" b="1" i="1" dirty="0">
                  <a:solidFill>
                    <a:srgbClr val="FF0000"/>
                  </a:solidFill>
                  <a:latin typeface="Times New Roman" panose="02020603050405020304" pitchFamily="18" charset="0"/>
                  <a:ea typeface="华文新魏" panose="02010800040101010101" pitchFamily="2" charset="-122"/>
                </a:rPr>
                <a:t>k</a:t>
              </a:r>
            </a:p>
            <a:p>
              <a:pPr eaLnBrk="1" hangingPunct="1">
                <a:lnSpc>
                  <a:spcPct val="120000"/>
                </a:lnSpc>
              </a:pPr>
              <a:r>
                <a:rPr kumimoji="1" lang="en-US" altLang="zh-CN" sz="2800" b="1" i="1" dirty="0">
                  <a:solidFill>
                    <a:srgbClr val="000000"/>
                  </a:solidFill>
                  <a:latin typeface="Times New Roman" panose="02020603050405020304" pitchFamily="18" charset="0"/>
                  <a:ea typeface="华文新魏" panose="02010800040101010101" pitchFamily="2" charset="-122"/>
                </a:rPr>
                <a:t>N</a:t>
              </a:r>
              <a:r>
                <a:rPr kumimoji="1" lang="en-US" altLang="zh-CN" sz="2800" dirty="0">
                  <a:solidFill>
                    <a:srgbClr val="000000"/>
                  </a:solidFill>
                  <a:latin typeface="Times New Roman" panose="02020603050405020304" pitchFamily="18" charset="0"/>
                  <a:ea typeface="华文新魏" panose="02010800040101010101" pitchFamily="2" charset="-122"/>
                </a:rPr>
                <a:t> =  </a:t>
              </a:r>
              <a:r>
                <a:rPr kumimoji="1" lang="en-US" altLang="zh-CN" sz="2800" i="1" dirty="0" err="1">
                  <a:solidFill>
                    <a:srgbClr val="000000"/>
                  </a:solidFill>
                  <a:latin typeface="Times New Roman" panose="02020603050405020304" pitchFamily="18" charset="0"/>
                  <a:ea typeface="华文新魏" panose="02010800040101010101" pitchFamily="2" charset="-122"/>
                </a:rPr>
                <a:t>x</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2800" i="1" dirty="0" err="1">
                  <a:solidFill>
                    <a:srgbClr val="000000"/>
                  </a:solidFill>
                  <a:latin typeface="Times New Roman" panose="02020603050405020304" pitchFamily="18" charset="0"/>
                  <a:ea typeface="华文新魏" panose="02010800040101010101" pitchFamily="2" charset="-122"/>
                </a:rPr>
                <a:t>-x</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2800" i="1" dirty="0">
                  <a:solidFill>
                    <a:srgbClr val="000000"/>
                  </a:solidFill>
                  <a:latin typeface="Times New Roman" panose="02020603050405020304" pitchFamily="18" charset="0"/>
                  <a:ea typeface="华文新魏" panose="02010800040101010101" pitchFamily="2" charset="-122"/>
                </a:rPr>
                <a:t>    </a:t>
              </a:r>
              <a:r>
                <a:rPr kumimoji="1" lang="en-US" altLang="zh-CN" sz="2800" i="1" dirty="0" err="1">
                  <a:solidFill>
                    <a:srgbClr val="000000"/>
                  </a:solidFill>
                  <a:latin typeface="Times New Roman" panose="02020603050405020304" pitchFamily="18" charset="0"/>
                  <a:ea typeface="华文新魏" panose="02010800040101010101" pitchFamily="2" charset="-122"/>
                </a:rPr>
                <a:t>y</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2800" i="1" dirty="0" err="1">
                  <a:solidFill>
                    <a:srgbClr val="000000"/>
                  </a:solidFill>
                  <a:latin typeface="Times New Roman" panose="02020603050405020304" pitchFamily="18" charset="0"/>
                  <a:ea typeface="华文新魏" panose="02010800040101010101" pitchFamily="2" charset="-122"/>
                </a:rPr>
                <a:t>-y</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2800" i="1" dirty="0">
                  <a:solidFill>
                    <a:srgbClr val="000000"/>
                  </a:solidFill>
                  <a:latin typeface="Times New Roman" panose="02020603050405020304" pitchFamily="18" charset="0"/>
                  <a:ea typeface="华文新魏" panose="02010800040101010101" pitchFamily="2" charset="-122"/>
                </a:rPr>
                <a:t>    </a:t>
              </a:r>
              <a:r>
                <a:rPr kumimoji="1" lang="en-US" altLang="zh-CN" sz="2800" i="1" dirty="0" err="1">
                  <a:solidFill>
                    <a:srgbClr val="000000"/>
                  </a:solidFill>
                  <a:latin typeface="Times New Roman" panose="02020603050405020304" pitchFamily="18" charset="0"/>
                  <a:ea typeface="华文新魏" panose="02010800040101010101" pitchFamily="2" charset="-122"/>
                </a:rPr>
                <a:t>z</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2800" i="1" dirty="0" err="1">
                  <a:solidFill>
                    <a:srgbClr val="000000"/>
                  </a:solidFill>
                  <a:latin typeface="Times New Roman" panose="02020603050405020304" pitchFamily="18" charset="0"/>
                  <a:ea typeface="华文新魏" panose="02010800040101010101" pitchFamily="2" charset="-122"/>
                </a:rPr>
                <a:t>-z</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err="1">
                  <a:solidFill>
                    <a:srgbClr val="000000"/>
                  </a:solidFill>
                  <a:latin typeface="Times New Roman" panose="02020603050405020304" pitchFamily="18" charset="0"/>
                  <a:ea typeface="华文新魏" panose="02010800040101010101" pitchFamily="2" charset="-122"/>
                </a:rPr>
                <a:t>A</a:t>
              </a:r>
              <a:r>
                <a:rPr kumimoji="1" lang="en-US" altLang="zh-CN" sz="2800" b="1" i="1" dirty="0" err="1">
                  <a:solidFill>
                    <a:srgbClr val="000000"/>
                  </a:solidFill>
                  <a:latin typeface="Times New Roman" panose="02020603050405020304" pitchFamily="18" charset="0"/>
                  <a:ea typeface="华文新魏" panose="02010800040101010101" pitchFamily="2" charset="-122"/>
                </a:rPr>
                <a:t>i</a:t>
              </a:r>
              <a:r>
                <a:rPr kumimoji="1" lang="en-US" altLang="zh-CN" sz="2800" dirty="0" err="1">
                  <a:solidFill>
                    <a:srgbClr val="000000"/>
                  </a:solidFill>
                  <a:latin typeface="Times New Roman" panose="02020603050405020304" pitchFamily="18" charset="0"/>
                  <a:ea typeface="华文新魏" panose="02010800040101010101" pitchFamily="2" charset="-122"/>
                </a:rPr>
                <a:t>+B</a:t>
              </a:r>
              <a:r>
                <a:rPr kumimoji="1" lang="en-US" altLang="zh-CN" sz="2800" b="1" i="1" dirty="0" err="1">
                  <a:solidFill>
                    <a:srgbClr val="000000"/>
                  </a:solidFill>
                  <a:latin typeface="Times New Roman" panose="02020603050405020304" pitchFamily="18" charset="0"/>
                  <a:ea typeface="华文新魏" panose="02010800040101010101" pitchFamily="2" charset="-122"/>
                </a:rPr>
                <a:t>j</a:t>
              </a:r>
              <a:r>
                <a:rPr kumimoji="1" lang="en-US" altLang="zh-CN" sz="2800" dirty="0" err="1">
                  <a:solidFill>
                    <a:srgbClr val="000000"/>
                  </a:solidFill>
                  <a:latin typeface="Times New Roman" panose="02020603050405020304" pitchFamily="18" charset="0"/>
                  <a:ea typeface="华文新魏" panose="02010800040101010101" pitchFamily="2" charset="-122"/>
                </a:rPr>
                <a:t>+C</a:t>
              </a:r>
              <a:r>
                <a:rPr kumimoji="1" lang="en-US" altLang="zh-CN" sz="2800" b="1" i="1" dirty="0" err="1">
                  <a:solidFill>
                    <a:srgbClr val="000000"/>
                  </a:solidFill>
                  <a:latin typeface="Times New Roman" panose="02020603050405020304" pitchFamily="18" charset="0"/>
                  <a:ea typeface="华文新魏" panose="02010800040101010101" pitchFamily="2" charset="-122"/>
                </a:rPr>
                <a:t>k</a:t>
              </a:r>
              <a:r>
                <a:rPr kumimoji="1" lang="en-US" altLang="zh-CN" sz="2800" dirty="0">
                  <a:solidFill>
                    <a:srgbClr val="000000"/>
                  </a:solidFill>
                  <a:latin typeface="Times New Roman" panose="02020603050405020304" pitchFamily="18" charset="0"/>
                  <a:ea typeface="华文新魏" panose="02010800040101010101" pitchFamily="2" charset="-122"/>
                </a:rPr>
                <a:t>  </a:t>
              </a:r>
            </a:p>
            <a:p>
              <a:pPr eaLnBrk="1" hangingPunct="1">
                <a:lnSpc>
                  <a:spcPct val="12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x</a:t>
              </a:r>
              <a:r>
                <a:rPr kumimoji="1" lang="en-US" altLang="zh-CN" sz="2800" i="1" baseline="-25000" dirty="0">
                  <a:solidFill>
                    <a:srgbClr val="000000"/>
                  </a:solidFill>
                  <a:latin typeface="Times New Roman" panose="02020603050405020304" pitchFamily="18" charset="0"/>
                  <a:ea typeface="华文新魏" panose="02010800040101010101" pitchFamily="2" charset="-122"/>
                </a:rPr>
                <a:t>c</a:t>
              </a:r>
              <a:r>
                <a:rPr kumimoji="1" lang="en-US" altLang="zh-CN" sz="2800" i="1" dirty="0">
                  <a:solidFill>
                    <a:srgbClr val="000000"/>
                  </a:solidFill>
                  <a:latin typeface="Times New Roman" panose="02020603050405020304" pitchFamily="18" charset="0"/>
                  <a:ea typeface="华文新魏" panose="02010800040101010101" pitchFamily="2" charset="-122"/>
                </a:rPr>
                <a:t>-</a:t>
              </a:r>
              <a:r>
                <a:rPr kumimoji="1" lang="en-US" altLang="zh-CN" sz="2800" i="1" dirty="0" err="1">
                  <a:solidFill>
                    <a:srgbClr val="000000"/>
                  </a:solidFill>
                  <a:latin typeface="Times New Roman" panose="02020603050405020304" pitchFamily="18" charset="0"/>
                  <a:ea typeface="华文新魏" panose="02010800040101010101" pitchFamily="2" charset="-122"/>
                </a:rPr>
                <a:t>x</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2800" i="1" dirty="0">
                  <a:solidFill>
                    <a:srgbClr val="000000"/>
                  </a:solidFill>
                  <a:latin typeface="Times New Roman" panose="02020603050405020304" pitchFamily="18" charset="0"/>
                  <a:ea typeface="华文新魏" panose="02010800040101010101" pitchFamily="2" charset="-122"/>
                </a:rPr>
                <a:t>    </a:t>
              </a:r>
              <a:r>
                <a:rPr kumimoji="1" lang="en-US" altLang="zh-CN" sz="2800" i="1" dirty="0" err="1">
                  <a:solidFill>
                    <a:srgbClr val="000000"/>
                  </a:solidFill>
                  <a:latin typeface="Times New Roman" panose="02020603050405020304" pitchFamily="18" charset="0"/>
                  <a:ea typeface="华文新魏" panose="02010800040101010101" pitchFamily="2" charset="-122"/>
                </a:rPr>
                <a:t>y</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c</a:t>
              </a:r>
              <a:r>
                <a:rPr kumimoji="1" lang="en-US" altLang="zh-CN" sz="2800" i="1" dirty="0" err="1">
                  <a:solidFill>
                    <a:srgbClr val="000000"/>
                  </a:solidFill>
                  <a:latin typeface="Times New Roman" panose="02020603050405020304" pitchFamily="18" charset="0"/>
                  <a:ea typeface="华文新魏" panose="02010800040101010101" pitchFamily="2" charset="-122"/>
                </a:rPr>
                <a:t>-y</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2800" i="1" dirty="0">
                  <a:solidFill>
                    <a:srgbClr val="000000"/>
                  </a:solidFill>
                  <a:latin typeface="Times New Roman" panose="02020603050405020304" pitchFamily="18" charset="0"/>
                  <a:ea typeface="华文新魏" panose="02010800040101010101" pitchFamily="2" charset="-122"/>
                </a:rPr>
                <a:t>     </a:t>
              </a:r>
              <a:r>
                <a:rPr kumimoji="1" lang="en-US" altLang="zh-CN" sz="2800" i="1" dirty="0" err="1">
                  <a:solidFill>
                    <a:srgbClr val="000000"/>
                  </a:solidFill>
                  <a:latin typeface="Times New Roman" panose="02020603050405020304" pitchFamily="18" charset="0"/>
                  <a:ea typeface="华文新魏" panose="02010800040101010101" pitchFamily="2" charset="-122"/>
                </a:rPr>
                <a:t>z</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c</a:t>
              </a:r>
              <a:r>
                <a:rPr kumimoji="1" lang="en-US" altLang="zh-CN" sz="2800" i="1" dirty="0" err="1">
                  <a:solidFill>
                    <a:srgbClr val="000000"/>
                  </a:solidFill>
                  <a:latin typeface="Times New Roman" panose="02020603050405020304" pitchFamily="18" charset="0"/>
                  <a:ea typeface="华文新魏" panose="02010800040101010101" pitchFamily="2" charset="-122"/>
                </a:rPr>
                <a:t>-z</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2800" dirty="0">
                  <a:solidFill>
                    <a:srgbClr val="000000"/>
                  </a:solidFill>
                  <a:latin typeface="Times New Roman" panose="02020603050405020304" pitchFamily="18" charset="0"/>
                  <a:ea typeface="华文新魏" panose="02010800040101010101" pitchFamily="2" charset="-122"/>
                </a:rPr>
                <a:t>                 </a:t>
              </a:r>
            </a:p>
          </p:txBody>
        </p:sp>
        <p:sp>
          <p:nvSpPr>
            <p:cNvPr id="62469" name="Line 5"/>
            <p:cNvSpPr>
              <a:spLocks noChangeShapeType="1"/>
            </p:cNvSpPr>
            <p:nvPr/>
          </p:nvSpPr>
          <p:spPr bwMode="auto">
            <a:xfrm>
              <a:off x="1329" y="3013"/>
              <a:ext cx="0" cy="907"/>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CN" altLang="en-US"/>
            </a:p>
          </p:txBody>
        </p:sp>
        <p:sp>
          <p:nvSpPr>
            <p:cNvPr id="62470" name="Line 6"/>
            <p:cNvSpPr>
              <a:spLocks noChangeShapeType="1"/>
            </p:cNvSpPr>
            <p:nvPr/>
          </p:nvSpPr>
          <p:spPr bwMode="auto">
            <a:xfrm>
              <a:off x="3154" y="3057"/>
              <a:ext cx="0" cy="907"/>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wipe(left)">
                                      <p:cBhvr>
                                        <p:cTn id="7" dur="500"/>
                                        <p:tgtEl>
                                          <p:spTgt spid="6349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63491"/>
                                        </p:tgtEl>
                                        <p:attrNameLst>
                                          <p:attrName>style.visibility</p:attrName>
                                        </p:attrNameLst>
                                      </p:cBhvr>
                                      <p:to>
                                        <p:strVal val="visible"/>
                                      </p:to>
                                    </p:set>
                                    <p:anim calcmode="lin" valueType="num">
                                      <p:cBhvr>
                                        <p:cTn id="12" dur="500" fill="hold"/>
                                        <p:tgtEl>
                                          <p:spTgt spid="63491"/>
                                        </p:tgtEl>
                                        <p:attrNameLst>
                                          <p:attrName>ppt_w</p:attrName>
                                        </p:attrNameLst>
                                      </p:cBhvr>
                                      <p:tavLst>
                                        <p:tav tm="0">
                                          <p:val>
                                            <p:fltVal val="0"/>
                                          </p:val>
                                        </p:tav>
                                        <p:tav tm="100000">
                                          <p:val>
                                            <p:strVal val="#ppt_w"/>
                                          </p:val>
                                        </p:tav>
                                      </p:tavLst>
                                    </p:anim>
                                    <p:anim calcmode="lin" valueType="num">
                                      <p:cBhvr>
                                        <p:cTn id="13" dur="500" fill="hold"/>
                                        <p:tgtEl>
                                          <p:spTgt spid="634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61913" y="404813"/>
            <a:ext cx="9082087" cy="458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FF0000"/>
                </a:solidFill>
                <a:latin typeface="Times New Roman" panose="02020603050405020304" pitchFamily="18" charset="0"/>
                <a:ea typeface="华文新魏" panose="02010800040101010101" pitchFamily="2" charset="-122"/>
              </a:rPr>
              <a:t> (2) </a:t>
            </a:r>
            <a:r>
              <a:rPr kumimoji="1" lang="zh-CN" altLang="en-US" sz="2800" dirty="0">
                <a:solidFill>
                  <a:srgbClr val="FF0000"/>
                </a:solidFill>
                <a:latin typeface="Times New Roman" panose="02020603050405020304" pitchFamily="18" charset="0"/>
                <a:ea typeface="华文新魏" panose="02010800040101010101" pitchFamily="2" charset="-122"/>
              </a:rPr>
              <a:t>多边形各顶点的法矢计算</a:t>
            </a:r>
          </a:p>
          <a:p>
            <a:pPr eaLnBrk="1" hangingPunct="1">
              <a:lnSpc>
                <a:spcPct val="150000"/>
              </a:lnSpc>
            </a:pPr>
            <a:r>
              <a:rPr kumimoji="1" lang="zh-CN" altLang="en-US" sz="2800" dirty="0">
                <a:solidFill>
                  <a:srgbClr val="000000"/>
                </a:solidFill>
                <a:latin typeface="Times New Roman" panose="02020603050405020304" pitchFamily="18" charset="0"/>
                <a:ea typeface="华文新魏" panose="02010800040101010101" pitchFamily="2" charset="-122"/>
              </a:rPr>
              <a:t>           其值为诸邻面的法向量的平均值，即：</a:t>
            </a:r>
          </a:p>
          <a:p>
            <a:pPr eaLnBrk="1" hangingPunct="1">
              <a:lnSpc>
                <a:spcPct val="15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b="1" i="1" dirty="0">
                <a:solidFill>
                  <a:srgbClr val="FF0000"/>
                </a:solidFill>
                <a:latin typeface="Times New Roman" panose="02020603050405020304" pitchFamily="18" charset="0"/>
                <a:ea typeface="华文新魏" panose="02010800040101010101" pitchFamily="2" charset="-122"/>
              </a:rPr>
              <a:t>N</a:t>
            </a:r>
            <a:r>
              <a:rPr kumimoji="1" lang="en-US" altLang="zh-CN" sz="2800" b="1" baseline="-10000" dirty="0">
                <a:solidFill>
                  <a:srgbClr val="FF0000"/>
                </a:solidFill>
                <a:latin typeface="Times New Roman" panose="02020603050405020304" pitchFamily="18" charset="0"/>
                <a:ea typeface="华文新魏" panose="02010800040101010101" pitchFamily="2" charset="-122"/>
              </a:rPr>
              <a:t>A</a:t>
            </a:r>
            <a:r>
              <a:rPr kumimoji="1" lang="en-US" altLang="zh-CN" sz="2800" dirty="0">
                <a:solidFill>
                  <a:srgbClr val="FF0000"/>
                </a:solidFill>
                <a:latin typeface="Times New Roman" panose="02020603050405020304" pitchFamily="18" charset="0"/>
                <a:ea typeface="华文新魏" panose="02010800040101010101" pitchFamily="2" charset="-122"/>
              </a:rPr>
              <a:t>=(</a:t>
            </a:r>
            <a:r>
              <a:rPr kumimoji="1" lang="en-US" altLang="zh-CN" sz="2800" b="1" i="1" dirty="0">
                <a:solidFill>
                  <a:srgbClr val="FF0000"/>
                </a:solidFill>
                <a:latin typeface="Times New Roman" panose="02020603050405020304" pitchFamily="18" charset="0"/>
                <a:ea typeface="华文新魏" panose="02010800040101010101" pitchFamily="2" charset="-122"/>
              </a:rPr>
              <a:t>N</a:t>
            </a:r>
            <a:r>
              <a:rPr kumimoji="1" lang="en-US" altLang="zh-CN" sz="2800" b="1" baseline="-10000" dirty="0">
                <a:solidFill>
                  <a:srgbClr val="FF0000"/>
                </a:solidFill>
                <a:latin typeface="Times New Roman" panose="02020603050405020304" pitchFamily="18" charset="0"/>
                <a:ea typeface="华文新魏" panose="02010800040101010101" pitchFamily="2" charset="-122"/>
              </a:rPr>
              <a:t>1</a:t>
            </a:r>
            <a:r>
              <a:rPr kumimoji="1" lang="en-US" altLang="zh-CN" sz="2800" dirty="0">
                <a:solidFill>
                  <a:srgbClr val="FF0000"/>
                </a:solidFill>
                <a:latin typeface="Times New Roman" panose="02020603050405020304" pitchFamily="18" charset="0"/>
                <a:ea typeface="华文新魏" panose="02010800040101010101" pitchFamily="2" charset="-122"/>
              </a:rPr>
              <a:t>+</a:t>
            </a:r>
            <a:r>
              <a:rPr kumimoji="1" lang="en-US" altLang="zh-CN" sz="2800" b="1" i="1" dirty="0">
                <a:solidFill>
                  <a:srgbClr val="FF0000"/>
                </a:solidFill>
                <a:latin typeface="Times New Roman" panose="02020603050405020304" pitchFamily="18" charset="0"/>
                <a:ea typeface="华文新魏" panose="02010800040101010101" pitchFamily="2" charset="-122"/>
              </a:rPr>
              <a:t>N</a:t>
            </a:r>
            <a:r>
              <a:rPr kumimoji="1" lang="en-US" altLang="zh-CN" sz="2800" b="1" baseline="-10000" dirty="0">
                <a:solidFill>
                  <a:srgbClr val="FF0000"/>
                </a:solidFill>
                <a:latin typeface="Times New Roman" panose="02020603050405020304" pitchFamily="18" charset="0"/>
                <a:ea typeface="华文新魏" panose="02010800040101010101" pitchFamily="2" charset="-122"/>
              </a:rPr>
              <a:t>2</a:t>
            </a:r>
            <a:r>
              <a:rPr kumimoji="1" lang="en-US" altLang="zh-CN" sz="2800" dirty="0">
                <a:solidFill>
                  <a:srgbClr val="FF0000"/>
                </a:solidFill>
                <a:latin typeface="Times New Roman" panose="02020603050405020304" pitchFamily="18" charset="0"/>
                <a:ea typeface="华文新魏" panose="02010800040101010101" pitchFamily="2" charset="-122"/>
              </a:rPr>
              <a:t>+……..+</a:t>
            </a:r>
            <a:r>
              <a:rPr kumimoji="1" lang="en-US" altLang="zh-CN" sz="2800" b="1" i="1" dirty="0" err="1">
                <a:solidFill>
                  <a:srgbClr val="FF0000"/>
                </a:solidFill>
                <a:latin typeface="Times New Roman" panose="02020603050405020304" pitchFamily="18" charset="0"/>
                <a:ea typeface="华文新魏" panose="02010800040101010101" pitchFamily="2" charset="-122"/>
              </a:rPr>
              <a:t>N</a:t>
            </a:r>
            <a:r>
              <a:rPr kumimoji="1" lang="en-US" altLang="zh-CN" sz="2800" b="1" i="1" baseline="-10000" dirty="0" err="1">
                <a:solidFill>
                  <a:srgbClr val="FF0000"/>
                </a:solidFill>
                <a:latin typeface="Times New Roman" panose="02020603050405020304" pitchFamily="18" charset="0"/>
                <a:ea typeface="华文新魏" panose="02010800040101010101" pitchFamily="2" charset="-122"/>
              </a:rPr>
              <a:t>k</a:t>
            </a:r>
            <a:r>
              <a:rPr kumimoji="1" lang="en-US" altLang="zh-CN" sz="2800" dirty="0">
                <a:solidFill>
                  <a:srgbClr val="FF0000"/>
                </a:solidFill>
                <a:latin typeface="Times New Roman" panose="02020603050405020304" pitchFamily="18" charset="0"/>
                <a:ea typeface="华文新魏" panose="02010800040101010101" pitchFamily="2" charset="-122"/>
              </a:rPr>
              <a:t>)/</a:t>
            </a:r>
            <a:r>
              <a:rPr kumimoji="1" lang="en-US" altLang="zh-CN" sz="2800" i="1" dirty="0">
                <a:solidFill>
                  <a:srgbClr val="FF0000"/>
                </a:solidFill>
                <a:latin typeface="Times New Roman" panose="02020603050405020304" pitchFamily="18" charset="0"/>
                <a:ea typeface="华文新魏" panose="02010800040101010101" pitchFamily="2" charset="-122"/>
              </a:rPr>
              <a:t>k</a:t>
            </a:r>
            <a:r>
              <a:rPr kumimoji="1" lang="en-US" altLang="zh-CN" sz="2800" dirty="0">
                <a:solidFill>
                  <a:srgbClr val="000000"/>
                </a:solidFill>
                <a:latin typeface="Times New Roman" panose="02020603050405020304" pitchFamily="18" charset="0"/>
                <a:ea typeface="华文新魏" panose="02010800040101010101" pitchFamily="2" charset="-122"/>
              </a:rPr>
              <a:t>                       </a:t>
            </a:r>
          </a:p>
          <a:p>
            <a:pPr eaLnBrk="1" hangingPunct="1">
              <a:lnSpc>
                <a:spcPct val="15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FF0000"/>
                </a:solidFill>
                <a:latin typeface="Times New Roman" panose="02020603050405020304" pitchFamily="18" charset="0"/>
                <a:ea typeface="华文新魏" panose="02010800040101010101" pitchFamily="2" charset="-122"/>
              </a:rPr>
              <a:t> (3) </a:t>
            </a:r>
            <a:r>
              <a:rPr kumimoji="1" lang="zh-CN" altLang="en-US" sz="2800" dirty="0">
                <a:solidFill>
                  <a:srgbClr val="FF0000"/>
                </a:solidFill>
                <a:latin typeface="Times New Roman" panose="02020603050405020304" pitchFamily="18" charset="0"/>
                <a:ea typeface="华文新魏" panose="02010800040101010101" pitchFamily="2" charset="-122"/>
              </a:rPr>
              <a:t>求各顶点的亮度值</a:t>
            </a:r>
            <a:r>
              <a:rPr kumimoji="1" lang="zh-CN" altLang="en-US" sz="2800" dirty="0">
                <a:solidFill>
                  <a:srgbClr val="000000"/>
                </a:solidFill>
                <a:latin typeface="Times New Roman" panose="02020603050405020304" pitchFamily="18" charset="0"/>
                <a:ea typeface="华文新魏" panose="02010800040101010101" pitchFamily="2" charset="-122"/>
              </a:rPr>
              <a:t>                             </a:t>
            </a:r>
          </a:p>
          <a:p>
            <a:pPr eaLnBrk="1" hangingPunct="1">
              <a:lnSpc>
                <a:spcPct val="150000"/>
              </a:lnSpc>
            </a:pPr>
            <a:r>
              <a:rPr kumimoji="1" lang="zh-CN" altLang="en-US" sz="2800" dirty="0">
                <a:solidFill>
                  <a:srgbClr val="000000"/>
                </a:solidFill>
                <a:latin typeface="Times New Roman" panose="02020603050405020304" pitchFamily="18" charset="0"/>
                <a:ea typeface="华文新魏" panose="02010800040101010101" pitchFamily="2" charset="-122"/>
              </a:rPr>
              <a:t>          求可见顶点的亮度值，以简单光反射模型进行计算：                                                </a:t>
            </a:r>
          </a:p>
          <a:p>
            <a:pPr eaLnBrk="1" hangingPunct="1">
              <a:lnSpc>
                <a:spcPct val="15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I</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a:solidFill>
                  <a:srgbClr val="000000"/>
                </a:solidFill>
                <a:latin typeface="Times New Roman" panose="02020603050405020304" pitchFamily="18" charset="0"/>
                <a:ea typeface="华文新魏" panose="02010800040101010101" pitchFamily="2" charset="-122"/>
              </a:rPr>
              <a:t>r</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g</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b</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err="1">
                <a:solidFill>
                  <a:srgbClr val="000000"/>
                </a:solidFill>
                <a:latin typeface="Times New Roman" panose="02020603050405020304" pitchFamily="18" charset="0"/>
                <a:ea typeface="华文新魏" panose="02010800040101010101" pitchFamily="2" charset="-122"/>
              </a:rPr>
              <a:t>I</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a:solidFill>
                  <a:srgbClr val="000000"/>
                </a:solidFill>
                <a:latin typeface="Times New Roman" panose="02020603050405020304" pitchFamily="18" charset="0"/>
                <a:ea typeface="华文新魏" panose="02010800040101010101" pitchFamily="2" charset="-122"/>
              </a:rPr>
              <a:t>r</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g</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b</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err="1">
                <a:solidFill>
                  <a:srgbClr val="000000"/>
                </a:solidFill>
                <a:latin typeface="Times New Roman" panose="02020603050405020304" pitchFamily="18" charset="0"/>
                <a:ea typeface="华文新魏" panose="02010800040101010101" pitchFamily="2" charset="-122"/>
              </a:rPr>
              <a:t>K</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a:solidFill>
                  <a:srgbClr val="000000"/>
                </a:solidFill>
                <a:latin typeface="Times New Roman" panose="02020603050405020304" pitchFamily="18" charset="0"/>
                <a:ea typeface="华文新魏" panose="02010800040101010101" pitchFamily="2" charset="-122"/>
              </a:rPr>
              <a:t>r</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g </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a:solidFill>
                  <a:srgbClr val="000000"/>
                </a:solidFill>
                <a:latin typeface="Times New Roman" panose="02020603050405020304" pitchFamily="18" charset="0"/>
                <a:ea typeface="华文新魏" panose="02010800040101010101" pitchFamily="2" charset="-122"/>
              </a:rPr>
              <a:t>b</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err="1">
                <a:solidFill>
                  <a:srgbClr val="000000"/>
                </a:solidFill>
                <a:latin typeface="Times New Roman" panose="02020603050405020304" pitchFamily="18" charset="0"/>
                <a:ea typeface="华文新魏" panose="02010800040101010101" pitchFamily="2" charset="-122"/>
              </a:rPr>
              <a:t>I</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p</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a:solidFill>
                  <a:srgbClr val="000000"/>
                </a:solidFill>
                <a:latin typeface="Times New Roman" panose="02020603050405020304" pitchFamily="18" charset="0"/>
                <a:ea typeface="华文新魏" panose="02010800040101010101" pitchFamily="2" charset="-122"/>
              </a:rPr>
              <a:t>r</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g</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b</a:t>
            </a:r>
            <a:r>
              <a:rPr kumimoji="1" lang="en-US" altLang="zh-CN" sz="2800" dirty="0">
                <a:solidFill>
                  <a:srgbClr val="000000"/>
                </a:solidFill>
                <a:latin typeface="Times New Roman" panose="02020603050405020304" pitchFamily="18" charset="0"/>
                <a:ea typeface="华文新魏" panose="02010800040101010101" pitchFamily="2" charset="-122"/>
              </a:rPr>
              <a:t>)        </a:t>
            </a:r>
          </a:p>
          <a:p>
            <a:pPr eaLnBrk="1" hangingPunct="1">
              <a:lnSpc>
                <a:spcPct val="150000"/>
              </a:lnSpc>
            </a:pPr>
            <a:r>
              <a:rPr kumimoji="1" lang="en-US" altLang="zh-CN" sz="2800" dirty="0">
                <a:solidFill>
                  <a:srgbClr val="000000"/>
                </a:solidFill>
                <a:latin typeface="Times New Roman" panose="02020603050405020304" pitchFamily="18" charset="0"/>
                <a:ea typeface="华文新魏" panose="02010800040101010101" pitchFamily="2" charset="-122"/>
              </a:rPr>
              <a:t>                                     • [</a:t>
            </a:r>
            <a:r>
              <a:rPr kumimoji="1" lang="en-US" altLang="zh-CN" sz="2800" i="1" dirty="0" err="1">
                <a:solidFill>
                  <a:srgbClr val="000000"/>
                </a:solidFill>
                <a:latin typeface="Times New Roman" panose="02020603050405020304" pitchFamily="18" charset="0"/>
                <a:ea typeface="华文新魏" panose="02010800040101010101" pitchFamily="2" charset="-122"/>
              </a:rPr>
              <a:t>K</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d</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a:solidFill>
                  <a:srgbClr val="000000"/>
                </a:solidFill>
                <a:latin typeface="Times New Roman" panose="02020603050405020304" pitchFamily="18" charset="0"/>
                <a:ea typeface="华文新魏" panose="02010800040101010101" pitchFamily="2" charset="-122"/>
              </a:rPr>
              <a:t>r</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g</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b</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FF0000"/>
                </a:solidFill>
                <a:latin typeface="Times New Roman" panose="02020603050405020304" pitchFamily="18" charset="0"/>
                <a:ea typeface="华文新魏" panose="02010800040101010101" pitchFamily="2" charset="-122"/>
              </a:rPr>
              <a:t> </a:t>
            </a:r>
            <a:r>
              <a:rPr kumimoji="1" lang="en-US" altLang="zh-CN" sz="2800" b="1" i="1" dirty="0">
                <a:solidFill>
                  <a:srgbClr val="FF0000"/>
                </a:solidFill>
                <a:latin typeface="Times New Roman" panose="02020603050405020304" pitchFamily="18" charset="0"/>
                <a:ea typeface="华文新魏" panose="02010800040101010101" pitchFamily="2" charset="-122"/>
              </a:rPr>
              <a:t>L</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FF0000"/>
                </a:solidFill>
                <a:latin typeface="Times New Roman" panose="02020603050405020304" pitchFamily="18" charset="0"/>
                <a:ea typeface="华文新魏" panose="02010800040101010101" pitchFamily="2" charset="-122"/>
              </a:rPr>
              <a:t> </a:t>
            </a:r>
            <a:r>
              <a:rPr kumimoji="1" lang="en-US" altLang="zh-CN" sz="2800" b="1" i="1" dirty="0">
                <a:solidFill>
                  <a:srgbClr val="FF0000"/>
                </a:solidFill>
                <a:latin typeface="Times New Roman" panose="02020603050405020304" pitchFamily="18" charset="0"/>
                <a:ea typeface="华文新魏" panose="02010800040101010101" pitchFamily="2" charset="-122"/>
              </a:rPr>
              <a:t>N</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a:solidFill>
                  <a:srgbClr val="000000"/>
                </a:solidFill>
                <a:latin typeface="Times New Roman" panose="02020603050405020304" pitchFamily="18" charset="0"/>
                <a:ea typeface="华文新魏" panose="02010800040101010101" pitchFamily="2" charset="-122"/>
              </a:rPr>
              <a:t>K</a:t>
            </a:r>
            <a:r>
              <a:rPr kumimoji="1" lang="en-US" altLang="zh-CN" sz="2800" i="1" baseline="-25000" dirty="0">
                <a:solidFill>
                  <a:srgbClr val="000000"/>
                </a:solidFill>
                <a:latin typeface="Times New Roman" panose="02020603050405020304" pitchFamily="18" charset="0"/>
                <a:ea typeface="华文新魏" panose="02010800040101010101" pitchFamily="2" charset="-122"/>
              </a:rPr>
              <a:t>s</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b="1" i="1" dirty="0">
                <a:solidFill>
                  <a:srgbClr val="000000"/>
                </a:solidFill>
                <a:latin typeface="Times New Roman" panose="02020603050405020304" pitchFamily="18" charset="0"/>
                <a:ea typeface="华文新魏" panose="02010800040101010101" pitchFamily="2" charset="-122"/>
              </a:rPr>
              <a:t> </a:t>
            </a:r>
            <a:r>
              <a:rPr kumimoji="1" lang="en-US" altLang="zh-CN" sz="2800" b="1" i="1" dirty="0">
                <a:solidFill>
                  <a:srgbClr val="FF0000"/>
                </a:solidFill>
                <a:latin typeface="Times New Roman" panose="02020603050405020304" pitchFamily="18" charset="0"/>
                <a:ea typeface="华文新魏" panose="02010800040101010101" pitchFamily="2" charset="-122"/>
              </a:rPr>
              <a:t>H</a:t>
            </a:r>
            <a:r>
              <a:rPr kumimoji="1" lang="en-US" altLang="zh-CN" sz="2800" dirty="0">
                <a:solidFill>
                  <a:srgbClr val="000000"/>
                </a:solidFill>
                <a:latin typeface="Times New Roman" panose="02020603050405020304" pitchFamily="18" charset="0"/>
                <a:ea typeface="华文新魏" panose="02010800040101010101" pitchFamily="2" charset="-122"/>
              </a:rPr>
              <a:t> • </a:t>
            </a:r>
            <a:r>
              <a:rPr kumimoji="1" lang="en-US" altLang="zh-CN" sz="2800" b="1" i="1" dirty="0">
                <a:solidFill>
                  <a:srgbClr val="FF0000"/>
                </a:solidFill>
                <a:latin typeface="Times New Roman" panose="02020603050405020304" pitchFamily="18" charset="0"/>
                <a:ea typeface="华文新魏" panose="02010800040101010101" pitchFamily="2" charset="-122"/>
              </a:rPr>
              <a:t>N</a:t>
            </a:r>
            <a:r>
              <a:rPr kumimoji="1" lang="en-US" altLang="zh-CN" sz="2800" dirty="0">
                <a:solidFill>
                  <a:srgbClr val="000000"/>
                </a:solidFill>
                <a:latin typeface="Times New Roman" panose="02020603050405020304" pitchFamily="18" charset="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wipe(left)">
                                      <p:cBhvr>
                                        <p:cTn id="7" dur="5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0" y="549275"/>
            <a:ext cx="8748713" cy="573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sz="2800" dirty="0">
                <a:solidFill>
                  <a:srgbClr val="C00000"/>
                </a:solidFill>
                <a:latin typeface="Times New Roman" panose="02020603050405020304" pitchFamily="18" charset="0"/>
                <a:ea typeface="华文新魏" panose="02010800040101010101" pitchFamily="2" charset="-122"/>
              </a:rPr>
              <a:t> (4) </a:t>
            </a:r>
            <a:r>
              <a:rPr kumimoji="1" lang="zh-CN" altLang="en-US" sz="2800" dirty="0">
                <a:solidFill>
                  <a:srgbClr val="C00000"/>
                </a:solidFill>
                <a:latin typeface="Times New Roman" panose="02020603050405020304" pitchFamily="18" charset="0"/>
                <a:ea typeface="华文新魏" panose="02010800040101010101" pitchFamily="2" charset="-122"/>
              </a:rPr>
              <a:t>求扫描线与多边形边交点的亮度值</a:t>
            </a:r>
          </a:p>
          <a:p>
            <a:pPr eaLnBrk="1" hangingPunct="1">
              <a:lnSpc>
                <a:spcPct val="140000"/>
              </a:lnSpc>
            </a:pPr>
            <a:r>
              <a:rPr kumimoji="1" lang="zh-CN" altLang="en-US" sz="2800" dirty="0">
                <a:solidFill>
                  <a:srgbClr val="000000"/>
                </a:solidFill>
                <a:latin typeface="Times New Roman" panose="02020603050405020304" pitchFamily="18" charset="0"/>
                <a:ea typeface="华文新魏" panose="02010800040101010101" pitchFamily="2" charset="-122"/>
              </a:rPr>
              <a:t>       假设：多边形边上各点亮度值，边上点是线性分布。</a:t>
            </a:r>
          </a:p>
          <a:p>
            <a:pPr eaLnBrk="1" hangingPunct="1">
              <a:lnSpc>
                <a:spcPct val="140000"/>
              </a:lnSpc>
            </a:pPr>
            <a:r>
              <a:rPr kumimoji="1" lang="zh-CN" altLang="en-US" sz="2800" dirty="0">
                <a:solidFill>
                  <a:srgbClr val="000000"/>
                </a:solidFill>
                <a:latin typeface="Times New Roman" panose="02020603050405020304" pitchFamily="18" charset="0"/>
                <a:ea typeface="华文新魏" panose="02010800040101010101" pitchFamily="2" charset="-122"/>
              </a:rPr>
              <a:t>假设扫描线</a:t>
            </a:r>
            <a:r>
              <a:rPr kumimoji="1" lang="en-US" altLang="zh-CN" sz="2800" i="1" dirty="0">
                <a:solidFill>
                  <a:srgbClr val="000000"/>
                </a:solidFill>
                <a:latin typeface="Times New Roman" panose="02020603050405020304" pitchFamily="18" charset="0"/>
                <a:ea typeface="华文新魏" panose="02010800040101010101" pitchFamily="2" charset="-122"/>
              </a:rPr>
              <a:t>y=</a:t>
            </a:r>
            <a:r>
              <a:rPr kumimoji="1" lang="en-US" altLang="zh-CN" sz="2800" i="1" dirty="0" err="1">
                <a:solidFill>
                  <a:srgbClr val="000000"/>
                </a:solidFill>
                <a:latin typeface="Times New Roman" panose="02020603050405020304" pitchFamily="18" charset="0"/>
                <a:ea typeface="华文新魏" panose="02010800040101010101" pitchFamily="2" charset="-122"/>
              </a:rPr>
              <a:t>y</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j</a:t>
            </a:r>
            <a:r>
              <a:rPr kumimoji="1" lang="zh-CN" altLang="en-US" sz="2800" dirty="0">
                <a:solidFill>
                  <a:srgbClr val="000000"/>
                </a:solidFill>
                <a:latin typeface="Times New Roman" panose="02020603050405020304" pitchFamily="18" charset="0"/>
                <a:ea typeface="华文新魏" panose="02010800040101010101" pitchFamily="2" charset="-122"/>
              </a:rPr>
              <a:t>与多边形两条边分别相交于</a:t>
            </a:r>
            <a:r>
              <a:rPr kumimoji="1" lang="en-US" altLang="zh-CN" sz="2800" i="1" dirty="0">
                <a:solidFill>
                  <a:srgbClr val="000000"/>
                </a:solidFill>
                <a:latin typeface="Times New Roman" panose="02020603050405020304" pitchFamily="18" charset="0"/>
                <a:ea typeface="华文新魏" panose="02010800040101010101" pitchFamily="2" charset="-122"/>
              </a:rPr>
              <a:t>a</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err="1">
                <a:solidFill>
                  <a:srgbClr val="000000"/>
                </a:solidFill>
                <a:latin typeface="Times New Roman" panose="02020603050405020304" pitchFamily="18" charset="0"/>
                <a:ea typeface="华文新魏" panose="02010800040101010101" pitchFamily="2" charset="-122"/>
              </a:rPr>
              <a:t>x</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a</a:t>
            </a:r>
            <a:r>
              <a:rPr kumimoji="1" lang="zh-CN" altLang="en-US" sz="2800" i="1" dirty="0">
                <a:solidFill>
                  <a:srgbClr val="000000"/>
                </a:solidFill>
                <a:latin typeface="Times New Roman" panose="02020603050405020304" pitchFamily="18" charset="0"/>
                <a:ea typeface="华文新魏" panose="02010800040101010101" pitchFamily="2" charset="-122"/>
              </a:rPr>
              <a:t>，</a:t>
            </a:r>
            <a:r>
              <a:rPr kumimoji="1" lang="en-US" altLang="zh-CN" sz="2800" i="1" dirty="0" err="1">
                <a:solidFill>
                  <a:srgbClr val="000000"/>
                </a:solidFill>
                <a:latin typeface="Times New Roman" panose="02020603050405020304" pitchFamily="18" charset="0"/>
                <a:ea typeface="华文新魏" panose="02010800040101010101" pitchFamily="2" charset="-122"/>
              </a:rPr>
              <a:t>y</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和</a:t>
            </a:r>
            <a:r>
              <a:rPr kumimoji="1" lang="en-US" altLang="zh-CN" sz="2800" i="1" dirty="0">
                <a:solidFill>
                  <a:srgbClr val="000000"/>
                </a:solidFill>
                <a:latin typeface="Times New Roman" panose="02020603050405020304" pitchFamily="18" charset="0"/>
                <a:ea typeface="华文新魏" panose="02010800040101010101" pitchFamily="2" charset="-122"/>
              </a:rPr>
              <a:t>b(</a:t>
            </a:r>
            <a:r>
              <a:rPr kumimoji="1" lang="en-US" altLang="zh-CN" sz="2800" i="1" dirty="0" err="1">
                <a:solidFill>
                  <a:srgbClr val="000000"/>
                </a:solidFill>
                <a:latin typeface="Times New Roman" panose="02020603050405020304" pitchFamily="18" charset="0"/>
                <a:ea typeface="华文新魏" panose="02010800040101010101" pitchFamily="2" charset="-122"/>
              </a:rPr>
              <a:t>x</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b</a:t>
            </a:r>
            <a:r>
              <a:rPr kumimoji="1" lang="zh-CN" altLang="en-US" sz="2800" i="1" dirty="0">
                <a:solidFill>
                  <a:srgbClr val="000000"/>
                </a:solidFill>
                <a:latin typeface="Times New Roman" panose="02020603050405020304" pitchFamily="18" charset="0"/>
                <a:ea typeface="华文新魏" panose="02010800040101010101" pitchFamily="2" charset="-122"/>
              </a:rPr>
              <a:t>，</a:t>
            </a:r>
            <a:r>
              <a:rPr kumimoji="1" lang="en-US" altLang="zh-CN" sz="2800" i="1" dirty="0" err="1">
                <a:solidFill>
                  <a:srgbClr val="000000"/>
                </a:solidFill>
                <a:latin typeface="Times New Roman" panose="02020603050405020304" pitchFamily="18" charset="0"/>
                <a:ea typeface="华文新魏" panose="02010800040101010101" pitchFamily="2" charset="-122"/>
              </a:rPr>
              <a:t>y</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2800" i="1" dirty="0">
                <a:solidFill>
                  <a:srgbClr val="000000"/>
                </a:solidFill>
                <a:latin typeface="Times New Roman" panose="02020603050405020304" pitchFamily="18" charset="0"/>
                <a:ea typeface="华文新魏" panose="02010800040101010101" pitchFamily="2" charset="-122"/>
              </a:rPr>
              <a:t>)</a:t>
            </a:r>
            <a:r>
              <a:rPr kumimoji="1" lang="zh-CN" altLang="en-US" sz="2800" dirty="0">
                <a:solidFill>
                  <a:srgbClr val="000000"/>
                </a:solidFill>
                <a:latin typeface="Times New Roman" panose="02020603050405020304" pitchFamily="18" charset="0"/>
                <a:ea typeface="华文新魏" panose="02010800040101010101" pitchFamily="2" charset="-122"/>
              </a:rPr>
              <a:t>，则</a:t>
            </a:r>
            <a:r>
              <a:rPr kumimoji="1" lang="en-US" altLang="zh-CN" sz="2800" i="1" dirty="0">
                <a:solidFill>
                  <a:srgbClr val="000000"/>
                </a:solidFill>
                <a:latin typeface="Times New Roman" panose="02020603050405020304" pitchFamily="18" charset="0"/>
                <a:ea typeface="华文新魏" panose="02010800040101010101" pitchFamily="2" charset="-122"/>
              </a:rPr>
              <a:t>a</a:t>
            </a:r>
            <a:r>
              <a:rPr kumimoji="1" lang="zh-CN" altLang="en-US" sz="2800" dirty="0" smtClean="0">
                <a:solidFill>
                  <a:srgbClr val="000000"/>
                </a:solidFill>
                <a:latin typeface="Times New Roman" panose="02020603050405020304" pitchFamily="18" charset="0"/>
                <a:ea typeface="华文新魏" panose="02010800040101010101" pitchFamily="2" charset="-122"/>
              </a:rPr>
              <a:t>、</a:t>
            </a:r>
            <a:r>
              <a:rPr kumimoji="1" lang="en-US" altLang="zh-CN" sz="2800" i="1" dirty="0" smtClean="0">
                <a:solidFill>
                  <a:srgbClr val="000000"/>
                </a:solidFill>
                <a:latin typeface="Times New Roman" panose="02020603050405020304" pitchFamily="18" charset="0"/>
                <a:ea typeface="华文新魏" panose="02010800040101010101" pitchFamily="2" charset="-122"/>
              </a:rPr>
              <a:t>b</a:t>
            </a:r>
            <a:r>
              <a:rPr kumimoji="1" lang="zh-CN" altLang="en-US" sz="2800" dirty="0" smtClean="0">
                <a:solidFill>
                  <a:srgbClr val="000000"/>
                </a:solidFill>
                <a:latin typeface="Times New Roman" panose="02020603050405020304" pitchFamily="18" charset="0"/>
                <a:ea typeface="华文新魏" panose="02010800040101010101" pitchFamily="2" charset="-122"/>
              </a:rPr>
              <a:t>点</a:t>
            </a:r>
            <a:r>
              <a:rPr kumimoji="1" lang="zh-CN" altLang="en-US" sz="2800" dirty="0">
                <a:solidFill>
                  <a:srgbClr val="000000"/>
                </a:solidFill>
                <a:latin typeface="Times New Roman" panose="02020603050405020304" pitchFamily="18" charset="0"/>
                <a:ea typeface="华文新魏" panose="02010800040101010101" pitchFamily="2" charset="-122"/>
              </a:rPr>
              <a:t>的亮度：</a:t>
            </a:r>
          </a:p>
          <a:p>
            <a:pPr eaLnBrk="1" hangingPunct="1">
              <a:lnSpc>
                <a:spcPct val="14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3200" i="1" dirty="0" err="1">
                <a:solidFill>
                  <a:srgbClr val="000000"/>
                </a:solidFill>
                <a:latin typeface="Times New Roman" panose="02020603050405020304" pitchFamily="18" charset="0"/>
                <a:ea typeface="华文新魏" panose="02010800040101010101" pitchFamily="2" charset="-122"/>
              </a:rPr>
              <a:t>I</a:t>
            </a:r>
            <a:r>
              <a:rPr kumimoji="1" lang="en-US" altLang="zh-CN" sz="32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3200" i="1" dirty="0">
                <a:solidFill>
                  <a:srgbClr val="000000"/>
                </a:solidFill>
                <a:latin typeface="Times New Roman" panose="02020603050405020304" pitchFamily="18" charset="0"/>
                <a:ea typeface="华文新魏" panose="02010800040101010101" pitchFamily="2" charset="-122"/>
              </a:rPr>
              <a:t>=</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smtClean="0">
                <a:solidFill>
                  <a:srgbClr val="000000"/>
                </a:solidFill>
                <a:latin typeface="Times New Roman" panose="02020603050405020304" pitchFamily="18" charset="0"/>
                <a:ea typeface="华文新魏" panose="02010800040101010101" pitchFamily="2" charset="-122"/>
              </a:rPr>
              <a:t>I</a:t>
            </a:r>
            <a:r>
              <a:rPr kumimoji="1" lang="en-US" altLang="zh-CN" sz="3200" baseline="-25000" dirty="0" smtClean="0">
                <a:solidFill>
                  <a:srgbClr val="000000"/>
                </a:solidFill>
                <a:latin typeface="Times New Roman" panose="02020603050405020304" pitchFamily="18" charset="0"/>
                <a:ea typeface="华文新魏" panose="02010800040101010101" pitchFamily="2" charset="-122"/>
              </a:rPr>
              <a:t>1</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r>
              <a:rPr kumimoji="1" lang="en-US" altLang="zh-CN" sz="3200" i="1" dirty="0" smtClean="0">
                <a:solidFill>
                  <a:srgbClr val="000000"/>
                </a:solidFill>
                <a:latin typeface="Times New Roman" panose="02020603050405020304" pitchFamily="18" charset="0"/>
                <a:ea typeface="华文新魏" panose="02010800040101010101" pitchFamily="2" charset="-122"/>
              </a:rPr>
              <a:t>y</a:t>
            </a:r>
            <a:r>
              <a:rPr kumimoji="1" lang="en-US" altLang="zh-CN" sz="3200" i="1" baseline="-25000" dirty="0" smtClean="0">
                <a:solidFill>
                  <a:srgbClr val="000000"/>
                </a:solidFill>
                <a:latin typeface="Times New Roman" panose="02020603050405020304" pitchFamily="18" charset="0"/>
                <a:ea typeface="华文新魏" panose="02010800040101010101" pitchFamily="2" charset="-122"/>
              </a:rPr>
              <a:t>s</a:t>
            </a:r>
            <a:r>
              <a:rPr kumimoji="1" lang="en-US" altLang="zh-CN" sz="3200" i="1" dirty="0" smtClean="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smtClean="0">
                <a:solidFill>
                  <a:srgbClr val="000000"/>
                </a:solidFill>
                <a:latin typeface="Times New Roman" panose="02020603050405020304" pitchFamily="18" charset="0"/>
                <a:ea typeface="华文新魏" panose="02010800040101010101" pitchFamily="2" charset="-122"/>
              </a:rPr>
              <a:t>2</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r>
              <a:rPr kumimoji="1" lang="en-US" altLang="zh-CN" sz="3200" i="1" dirty="0" smtClean="0">
                <a:solidFill>
                  <a:srgbClr val="000000"/>
                </a:solidFill>
                <a:latin typeface="Times New Roman" panose="02020603050405020304" pitchFamily="18" charset="0"/>
                <a:ea typeface="华文新魏" panose="02010800040101010101" pitchFamily="2" charset="-122"/>
              </a:rPr>
              <a:t>+I</a:t>
            </a:r>
            <a:r>
              <a:rPr kumimoji="1" lang="en-US" altLang="zh-CN" sz="3200" baseline="-25000" dirty="0" smtClean="0">
                <a:solidFill>
                  <a:srgbClr val="000000"/>
                </a:solidFill>
                <a:latin typeface="Times New Roman" panose="02020603050405020304" pitchFamily="18" charset="0"/>
                <a:ea typeface="华文新魏" panose="02010800040101010101" pitchFamily="2" charset="-122"/>
              </a:rPr>
              <a:t>2</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r>
              <a:rPr kumimoji="1" lang="en-US" altLang="zh-CN" sz="3200" i="1" dirty="0" smtClean="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smtClean="0">
                <a:solidFill>
                  <a:srgbClr val="000000"/>
                </a:solidFill>
                <a:latin typeface="Times New Roman" panose="02020603050405020304" pitchFamily="18" charset="0"/>
                <a:ea typeface="华文新魏" panose="02010800040101010101" pitchFamily="2" charset="-122"/>
              </a:rPr>
              <a:t>1</a:t>
            </a:r>
            <a:r>
              <a:rPr kumimoji="1" lang="en-US" altLang="zh-CN" sz="3200" i="1" dirty="0" smtClean="0">
                <a:solidFill>
                  <a:srgbClr val="000000"/>
                </a:solidFill>
                <a:latin typeface="Times New Roman" panose="02020603050405020304" pitchFamily="18" charset="0"/>
                <a:ea typeface="华文新魏" panose="02010800040101010101" pitchFamily="2" charset="-122"/>
              </a:rPr>
              <a:t>-y</a:t>
            </a:r>
            <a:r>
              <a:rPr kumimoji="1" lang="en-US" altLang="zh-CN" sz="3200" i="1" baseline="-25000" dirty="0" smtClean="0">
                <a:solidFill>
                  <a:srgbClr val="000000"/>
                </a:solidFill>
                <a:latin typeface="Times New Roman" panose="02020603050405020304" pitchFamily="18" charset="0"/>
                <a:ea typeface="华文新魏" panose="02010800040101010101" pitchFamily="2" charset="-122"/>
              </a:rPr>
              <a:t>s</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a:solidFill>
                  <a:srgbClr val="000000"/>
                </a:solidFill>
                <a:latin typeface="Times New Roman" panose="02020603050405020304" pitchFamily="18" charset="0"/>
                <a:ea typeface="华文新魏" panose="02010800040101010101" pitchFamily="2" charset="-122"/>
              </a:rPr>
              <a:t>1</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a:solidFill>
                  <a:srgbClr val="000000"/>
                </a:solidFill>
                <a:latin typeface="Times New Roman" panose="02020603050405020304" pitchFamily="18" charset="0"/>
                <a:ea typeface="华文新魏" panose="02010800040101010101" pitchFamily="2" charset="-122"/>
              </a:rPr>
              <a:t>2</a:t>
            </a:r>
            <a:r>
              <a:rPr kumimoji="1" lang="en-US" altLang="zh-CN" sz="3200" dirty="0">
                <a:solidFill>
                  <a:srgbClr val="000000"/>
                </a:solidFill>
                <a:latin typeface="Times New Roman" panose="02020603050405020304" pitchFamily="18" charset="0"/>
                <a:ea typeface="华文新魏" panose="02010800040101010101" pitchFamily="2" charset="-122"/>
              </a:rPr>
              <a:t>)</a:t>
            </a:r>
          </a:p>
          <a:p>
            <a:pPr eaLnBrk="1" hangingPunct="1">
              <a:lnSpc>
                <a:spcPct val="140000"/>
              </a:lnSpc>
            </a:pPr>
            <a:r>
              <a:rPr kumimoji="1" lang="en-US" altLang="zh-CN" sz="3200" dirty="0">
                <a:solidFill>
                  <a:srgbClr val="000000"/>
                </a:solidFill>
                <a:latin typeface="Times New Roman" panose="02020603050405020304" pitchFamily="18" charset="0"/>
                <a:ea typeface="华文新魏" panose="02010800040101010101" pitchFamily="2" charset="-122"/>
              </a:rPr>
              <a:t>                </a:t>
            </a:r>
            <a:r>
              <a:rPr kumimoji="1" lang="en-US" altLang="zh-CN" sz="3200" i="1" dirty="0" err="1">
                <a:solidFill>
                  <a:srgbClr val="000000"/>
                </a:solidFill>
                <a:latin typeface="Times New Roman" panose="02020603050405020304" pitchFamily="18" charset="0"/>
                <a:ea typeface="华文新魏" panose="02010800040101010101" pitchFamily="2" charset="-122"/>
              </a:rPr>
              <a:t>I</a:t>
            </a:r>
            <a:r>
              <a:rPr kumimoji="1" lang="en-US" altLang="zh-CN" sz="32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3200" i="1" dirty="0">
                <a:solidFill>
                  <a:srgbClr val="000000"/>
                </a:solidFill>
                <a:latin typeface="Times New Roman" panose="02020603050405020304" pitchFamily="18" charset="0"/>
                <a:ea typeface="华文新魏" panose="02010800040101010101" pitchFamily="2" charset="-122"/>
              </a:rPr>
              <a:t>=</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smtClean="0">
                <a:solidFill>
                  <a:srgbClr val="000000"/>
                </a:solidFill>
                <a:latin typeface="Times New Roman" panose="02020603050405020304" pitchFamily="18" charset="0"/>
                <a:ea typeface="华文新魏" panose="02010800040101010101" pitchFamily="2" charset="-122"/>
              </a:rPr>
              <a:t>I</a:t>
            </a:r>
            <a:r>
              <a:rPr kumimoji="1" lang="en-US" altLang="zh-CN" sz="3200" baseline="-25000" dirty="0" smtClean="0">
                <a:solidFill>
                  <a:srgbClr val="000000"/>
                </a:solidFill>
                <a:latin typeface="Times New Roman" panose="02020603050405020304" pitchFamily="18" charset="0"/>
                <a:ea typeface="华文新魏" panose="02010800040101010101" pitchFamily="2" charset="-122"/>
              </a:rPr>
              <a:t>1</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r>
              <a:rPr kumimoji="1" lang="en-US" altLang="zh-CN" sz="3200" i="1" dirty="0" smtClean="0">
                <a:solidFill>
                  <a:srgbClr val="000000"/>
                </a:solidFill>
                <a:latin typeface="Times New Roman" panose="02020603050405020304" pitchFamily="18" charset="0"/>
                <a:ea typeface="华文新魏" panose="02010800040101010101" pitchFamily="2" charset="-122"/>
              </a:rPr>
              <a:t>y</a:t>
            </a:r>
            <a:r>
              <a:rPr kumimoji="1" lang="en-US" altLang="zh-CN" sz="3200" i="1" baseline="-25000" dirty="0" smtClean="0">
                <a:solidFill>
                  <a:srgbClr val="000000"/>
                </a:solidFill>
                <a:latin typeface="Times New Roman" panose="02020603050405020304" pitchFamily="18" charset="0"/>
                <a:ea typeface="华文新魏" panose="02010800040101010101" pitchFamily="2" charset="-122"/>
              </a:rPr>
              <a:t>s</a:t>
            </a:r>
            <a:r>
              <a:rPr kumimoji="1" lang="en-US" altLang="zh-CN" sz="3200" i="1" dirty="0" smtClean="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smtClean="0">
                <a:solidFill>
                  <a:srgbClr val="000000"/>
                </a:solidFill>
                <a:latin typeface="Times New Roman" panose="02020603050405020304" pitchFamily="18" charset="0"/>
                <a:ea typeface="华文新魏" panose="02010800040101010101" pitchFamily="2" charset="-122"/>
              </a:rPr>
              <a:t>4</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r>
              <a:rPr kumimoji="1" lang="en-US" altLang="zh-CN" sz="3200" i="1" dirty="0" smtClean="0">
                <a:solidFill>
                  <a:srgbClr val="000000"/>
                </a:solidFill>
                <a:latin typeface="Times New Roman" panose="02020603050405020304" pitchFamily="18" charset="0"/>
                <a:ea typeface="华文新魏" panose="02010800040101010101" pitchFamily="2" charset="-122"/>
              </a:rPr>
              <a:t>+I</a:t>
            </a:r>
            <a:r>
              <a:rPr kumimoji="1" lang="en-US" altLang="zh-CN" sz="3200" baseline="-25000" dirty="0" smtClean="0">
                <a:solidFill>
                  <a:srgbClr val="000000"/>
                </a:solidFill>
                <a:latin typeface="Times New Roman" panose="02020603050405020304" pitchFamily="18" charset="0"/>
                <a:ea typeface="华文新魏" panose="02010800040101010101" pitchFamily="2" charset="-122"/>
              </a:rPr>
              <a:t>4</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r>
              <a:rPr kumimoji="1" lang="en-US" altLang="zh-CN" sz="3200" i="1" dirty="0" smtClean="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smtClean="0">
                <a:solidFill>
                  <a:srgbClr val="000000"/>
                </a:solidFill>
                <a:latin typeface="Times New Roman" panose="02020603050405020304" pitchFamily="18" charset="0"/>
                <a:ea typeface="华文新魏" panose="02010800040101010101" pitchFamily="2" charset="-122"/>
              </a:rPr>
              <a:t>1</a:t>
            </a:r>
            <a:r>
              <a:rPr kumimoji="1" lang="en-US" altLang="zh-CN" sz="3200" i="1" dirty="0" smtClean="0">
                <a:solidFill>
                  <a:srgbClr val="000000"/>
                </a:solidFill>
                <a:latin typeface="Times New Roman" panose="02020603050405020304" pitchFamily="18" charset="0"/>
                <a:ea typeface="华文新魏" panose="02010800040101010101" pitchFamily="2" charset="-122"/>
              </a:rPr>
              <a:t>-y</a:t>
            </a:r>
            <a:r>
              <a:rPr kumimoji="1" lang="en-US" altLang="zh-CN" sz="3200" i="1" baseline="-25000" dirty="0" smtClean="0">
                <a:solidFill>
                  <a:srgbClr val="000000"/>
                </a:solidFill>
                <a:latin typeface="Times New Roman" panose="02020603050405020304" pitchFamily="18" charset="0"/>
                <a:ea typeface="华文新魏" panose="02010800040101010101" pitchFamily="2" charset="-122"/>
              </a:rPr>
              <a:t>s</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r>
              <a:rPr kumimoji="1" lang="en-US" altLang="zh-CN" sz="3200" i="1" dirty="0" smtClean="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smtClean="0">
                <a:solidFill>
                  <a:srgbClr val="000000"/>
                </a:solidFill>
                <a:latin typeface="Times New Roman" panose="02020603050405020304" pitchFamily="18" charset="0"/>
                <a:ea typeface="华文新魏" panose="02010800040101010101" pitchFamily="2" charset="-122"/>
              </a:rPr>
              <a:t>1</a:t>
            </a:r>
            <a:r>
              <a:rPr kumimoji="1" lang="en-US" altLang="zh-CN" sz="3200" i="1" dirty="0" smtClean="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smtClean="0">
                <a:solidFill>
                  <a:srgbClr val="000000"/>
                </a:solidFill>
                <a:latin typeface="Times New Roman" panose="02020603050405020304" pitchFamily="18" charset="0"/>
                <a:ea typeface="华文新魏" panose="02010800040101010101" pitchFamily="2" charset="-122"/>
              </a:rPr>
              <a:t>4</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endParaRPr kumimoji="1" lang="en-US" altLang="zh-CN" sz="3200" dirty="0">
              <a:solidFill>
                <a:srgbClr val="000000"/>
              </a:solidFill>
              <a:latin typeface="Times New Roman" panose="02020603050405020304" pitchFamily="18" charset="0"/>
              <a:ea typeface="华文新魏" panose="02010800040101010101" pitchFamily="2" charset="-122"/>
            </a:endParaRPr>
          </a:p>
          <a:p>
            <a:pPr eaLnBrk="1" hangingPunct="1">
              <a:lnSpc>
                <a:spcPct val="140000"/>
              </a:lnSpc>
            </a:pPr>
            <a:r>
              <a:rPr kumimoji="1" lang="en-US" altLang="zh-CN" sz="2800" dirty="0">
                <a:solidFill>
                  <a:srgbClr val="C00000"/>
                </a:solidFill>
                <a:latin typeface="Times New Roman" panose="02020603050405020304" pitchFamily="18" charset="0"/>
                <a:ea typeface="华文新魏" panose="02010800040101010101" pitchFamily="2" charset="-122"/>
              </a:rPr>
              <a:t>  (5) </a:t>
            </a:r>
            <a:r>
              <a:rPr kumimoji="1" lang="zh-CN" altLang="en-US" sz="2800" dirty="0">
                <a:solidFill>
                  <a:srgbClr val="C00000"/>
                </a:solidFill>
                <a:latin typeface="Times New Roman" panose="02020603050405020304" pitchFamily="18" charset="0"/>
                <a:ea typeface="华文新魏" panose="02010800040101010101" pitchFamily="2" charset="-122"/>
              </a:rPr>
              <a:t>求扫描线上各点的亮度值</a:t>
            </a:r>
          </a:p>
          <a:p>
            <a:pPr eaLnBrk="1" hangingPunct="1">
              <a:lnSpc>
                <a:spcPct val="140000"/>
              </a:lnSpc>
            </a:pPr>
            <a:r>
              <a:rPr kumimoji="1" lang="zh-CN" altLang="en-US" sz="2800" dirty="0">
                <a:solidFill>
                  <a:srgbClr val="000000"/>
                </a:solidFill>
                <a:latin typeface="Times New Roman" panose="02020603050405020304" pitchFamily="18" charset="0"/>
                <a:ea typeface="华文新魏" panose="02010800040101010101" pitchFamily="2" charset="-122"/>
              </a:rPr>
              <a:t>       沿扫描线方向按线性插值</a:t>
            </a:r>
            <a:r>
              <a:rPr kumimoji="1" lang="zh-CN" altLang="en-US" sz="2800" dirty="0" smtClean="0">
                <a:solidFill>
                  <a:srgbClr val="000000"/>
                </a:solidFill>
                <a:latin typeface="Times New Roman" panose="02020603050405020304" pitchFamily="18" charset="0"/>
                <a:ea typeface="华文新魏" panose="02010800040101010101" pitchFamily="2" charset="-122"/>
              </a:rPr>
              <a:t>计算，即</a:t>
            </a:r>
            <a:r>
              <a:rPr kumimoji="1" lang="en-US" altLang="zh-CN" sz="2800" dirty="0">
                <a:solidFill>
                  <a:srgbClr val="000000"/>
                </a:solidFill>
                <a:latin typeface="Times New Roman" panose="02020603050405020304" pitchFamily="18" charset="0"/>
                <a:ea typeface="华文新魏" panose="02010800040101010101" pitchFamily="2" charset="-122"/>
              </a:rPr>
              <a:t>:</a:t>
            </a:r>
          </a:p>
          <a:p>
            <a:pPr eaLnBrk="1" hangingPunct="1">
              <a:lnSpc>
                <a:spcPct val="140000"/>
              </a:lnSpc>
            </a:pPr>
            <a:r>
              <a:rPr kumimoji="1" lang="en-US" altLang="zh-CN" sz="2800" dirty="0">
                <a:solidFill>
                  <a:srgbClr val="000000"/>
                </a:solidFill>
                <a:latin typeface="Times New Roman" panose="02020603050405020304" pitchFamily="18" charset="0"/>
              </a:rPr>
              <a:t>                </a:t>
            </a:r>
            <a:r>
              <a:rPr kumimoji="1" lang="en-US" altLang="zh-CN" sz="3200" i="1" dirty="0">
                <a:solidFill>
                  <a:srgbClr val="000000"/>
                </a:solidFill>
                <a:latin typeface="Times New Roman" panose="02020603050405020304" pitchFamily="18" charset="0"/>
                <a:ea typeface="华文新魏" panose="02010800040101010101" pitchFamily="2" charset="-122"/>
              </a:rPr>
              <a:t>I</a:t>
            </a:r>
            <a:r>
              <a:rPr kumimoji="1" lang="en-US" altLang="zh-CN" sz="3200" i="1" baseline="-25000" dirty="0">
                <a:solidFill>
                  <a:srgbClr val="000000"/>
                </a:solidFill>
                <a:latin typeface="Times New Roman" panose="02020603050405020304" pitchFamily="18" charset="0"/>
                <a:ea typeface="华文新魏" panose="02010800040101010101" pitchFamily="2" charset="-122"/>
              </a:rPr>
              <a:t>s</a:t>
            </a:r>
            <a:r>
              <a:rPr kumimoji="1" lang="en-US" altLang="zh-CN" sz="3200" i="1" dirty="0">
                <a:solidFill>
                  <a:srgbClr val="000000"/>
                </a:solidFill>
                <a:latin typeface="Times New Roman" panose="02020603050405020304" pitchFamily="18" charset="0"/>
                <a:ea typeface="华文新魏" panose="02010800040101010101" pitchFamily="2" charset="-122"/>
              </a:rPr>
              <a:t>=</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err="1" smtClean="0">
                <a:solidFill>
                  <a:srgbClr val="000000"/>
                </a:solidFill>
                <a:latin typeface="Times New Roman" panose="02020603050405020304" pitchFamily="18" charset="0"/>
                <a:ea typeface="华文新魏" panose="02010800040101010101" pitchFamily="2" charset="-122"/>
              </a:rPr>
              <a:t>I</a:t>
            </a:r>
            <a:r>
              <a:rPr kumimoji="1" lang="en-US" altLang="zh-CN" sz="3200" i="1" baseline="-25000" dirty="0" err="1" smtClean="0">
                <a:solidFill>
                  <a:srgbClr val="000000"/>
                </a:solidFill>
                <a:latin typeface="Times New Roman" panose="02020603050405020304" pitchFamily="18" charset="0"/>
                <a:ea typeface="华文新魏" panose="02010800040101010101" pitchFamily="2" charset="-122"/>
              </a:rPr>
              <a:t>b</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r>
              <a:rPr kumimoji="1" lang="en-US" altLang="zh-CN" sz="3200" i="1" dirty="0" err="1" smtClean="0">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smtClean="0">
                <a:solidFill>
                  <a:srgbClr val="000000"/>
                </a:solidFill>
                <a:latin typeface="Times New Roman" panose="02020603050405020304" pitchFamily="18" charset="0"/>
                <a:ea typeface="华文新魏" panose="02010800040101010101" pitchFamily="2" charset="-122"/>
              </a:rPr>
              <a:t>b</a:t>
            </a:r>
            <a:r>
              <a:rPr kumimoji="1" lang="en-US" altLang="zh-CN" sz="3200" i="1" dirty="0" err="1" smtClean="0">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smtClean="0">
                <a:solidFill>
                  <a:srgbClr val="000000"/>
                </a:solidFill>
                <a:latin typeface="Times New Roman" panose="02020603050405020304" pitchFamily="18" charset="0"/>
                <a:ea typeface="华文新魏" panose="02010800040101010101" pitchFamily="2" charset="-122"/>
              </a:rPr>
              <a:t>s</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a:t>
            </a:r>
            <a:r>
              <a:rPr kumimoji="1" lang="en-US" altLang="zh-CN" sz="3200" i="1" dirty="0" err="1" smtClean="0">
                <a:solidFill>
                  <a:srgbClr val="000000"/>
                </a:solidFill>
                <a:latin typeface="Times New Roman" panose="02020603050405020304" pitchFamily="18" charset="0"/>
                <a:ea typeface="华文新魏" panose="02010800040101010101" pitchFamily="2" charset="-122"/>
              </a:rPr>
              <a:t>I</a:t>
            </a:r>
            <a:r>
              <a:rPr kumimoji="1" lang="en-US" altLang="zh-CN" sz="3200" i="1" baseline="-25000" dirty="0" err="1" smtClean="0">
                <a:solidFill>
                  <a:srgbClr val="000000"/>
                </a:solidFill>
                <a:latin typeface="Times New Roman" panose="02020603050405020304" pitchFamily="18" charset="0"/>
                <a:ea typeface="华文新魏" panose="02010800040101010101" pitchFamily="2" charset="-122"/>
              </a:rPr>
              <a:t>a</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r>
              <a:rPr kumimoji="1" lang="en-US" altLang="zh-CN" sz="3200" i="1" dirty="0" err="1" smtClean="0">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smtClean="0">
                <a:solidFill>
                  <a:srgbClr val="000000"/>
                </a:solidFill>
                <a:latin typeface="Times New Roman" panose="02020603050405020304" pitchFamily="18" charset="0"/>
                <a:ea typeface="华文新魏" panose="02010800040101010101" pitchFamily="2" charset="-122"/>
              </a:rPr>
              <a:t>s</a:t>
            </a:r>
            <a:r>
              <a:rPr kumimoji="1" lang="en-US" altLang="zh-CN" sz="3200" i="1" dirty="0" err="1" smtClean="0">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smtClean="0">
                <a:solidFill>
                  <a:srgbClr val="000000"/>
                </a:solidFill>
                <a:latin typeface="Times New Roman" panose="02020603050405020304" pitchFamily="18" charset="0"/>
                <a:ea typeface="华文新魏" panose="02010800040101010101" pitchFamily="2" charset="-122"/>
              </a:rPr>
              <a:t>a</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err="1" smtClean="0">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smtClean="0">
                <a:solidFill>
                  <a:srgbClr val="000000"/>
                </a:solidFill>
                <a:latin typeface="Times New Roman" panose="02020603050405020304" pitchFamily="18" charset="0"/>
                <a:ea typeface="华文新魏" panose="02010800040101010101" pitchFamily="2" charset="-122"/>
              </a:rPr>
              <a:t>b</a:t>
            </a:r>
            <a:r>
              <a:rPr kumimoji="1" lang="en-US" altLang="zh-CN" sz="3200" i="1" dirty="0" err="1" smtClean="0">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smtClean="0">
                <a:solidFill>
                  <a:srgbClr val="000000"/>
                </a:solidFill>
                <a:latin typeface="Times New Roman" panose="02020603050405020304" pitchFamily="18" charset="0"/>
                <a:ea typeface="华文新魏" panose="02010800040101010101" pitchFamily="2" charset="-122"/>
              </a:rPr>
              <a:t>a</a:t>
            </a:r>
            <a:r>
              <a:rPr kumimoji="1" lang="en-US" altLang="zh-CN" sz="3200" dirty="0" smtClean="0">
                <a:solidFill>
                  <a:srgbClr val="000000"/>
                </a:solidFill>
                <a:latin typeface="Times New Roman" panose="02020603050405020304" pitchFamily="18" charset="0"/>
                <a:ea typeface="华文新魏" panose="02010800040101010101" pitchFamily="2" charset="-122"/>
              </a:rPr>
              <a:t>)</a:t>
            </a:r>
            <a:r>
              <a:rPr kumimoji="1" lang="en-US" altLang="zh-CN" sz="3200" i="1" dirty="0" smtClean="0">
                <a:solidFill>
                  <a:srgbClr val="000000"/>
                </a:solidFill>
                <a:latin typeface="Times New Roman" panose="02020603050405020304" pitchFamily="18" charset="0"/>
                <a:ea typeface="华文新魏" panose="02010800040101010101" pitchFamily="2" charset="-122"/>
              </a:rPr>
              <a:t> </a:t>
            </a:r>
            <a:endParaRPr kumimoji="1" lang="en-US" altLang="zh-CN" sz="3200" i="1" dirty="0">
              <a:solidFill>
                <a:srgbClr val="000000"/>
              </a:solidFill>
              <a:latin typeface="Times New Roman" panose="02020603050405020304" pitchFamily="18" charset="0"/>
              <a:ea typeface="华文新魏" panose="02010800040101010101" pitchFamily="2" charset="-122"/>
            </a:endParaRPr>
          </a:p>
        </p:txBody>
      </p:sp>
      <p:sp>
        <p:nvSpPr>
          <p:cNvPr id="64515" name="Line 3"/>
          <p:cNvSpPr>
            <a:spLocks noChangeShapeType="1"/>
          </p:cNvSpPr>
          <p:nvPr/>
        </p:nvSpPr>
        <p:spPr bwMode="auto">
          <a:xfrm flipH="1">
            <a:off x="6858000" y="2781300"/>
            <a:ext cx="1027113" cy="1444625"/>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CN" altLang="en-US"/>
          </a:p>
        </p:txBody>
      </p:sp>
      <p:sp>
        <p:nvSpPr>
          <p:cNvPr id="64516" name="Line 4"/>
          <p:cNvSpPr>
            <a:spLocks noChangeShapeType="1"/>
          </p:cNvSpPr>
          <p:nvPr/>
        </p:nvSpPr>
        <p:spPr bwMode="auto">
          <a:xfrm>
            <a:off x="7874000" y="2814638"/>
            <a:ext cx="1096963" cy="1968500"/>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CN" altLang="en-US"/>
          </a:p>
        </p:txBody>
      </p:sp>
      <p:sp>
        <p:nvSpPr>
          <p:cNvPr id="64517" name="Line 5"/>
          <p:cNvSpPr>
            <a:spLocks noChangeShapeType="1"/>
          </p:cNvSpPr>
          <p:nvPr/>
        </p:nvSpPr>
        <p:spPr bwMode="auto">
          <a:xfrm>
            <a:off x="6859588" y="4208463"/>
            <a:ext cx="665162" cy="1236662"/>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CN" altLang="en-US"/>
          </a:p>
        </p:txBody>
      </p:sp>
      <p:sp>
        <p:nvSpPr>
          <p:cNvPr id="64518" name="Line 6"/>
          <p:cNvSpPr>
            <a:spLocks noChangeShapeType="1"/>
          </p:cNvSpPr>
          <p:nvPr/>
        </p:nvSpPr>
        <p:spPr bwMode="auto">
          <a:xfrm flipH="1">
            <a:off x="7508875" y="4765675"/>
            <a:ext cx="1471613" cy="663575"/>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CN" altLang="en-US"/>
          </a:p>
        </p:txBody>
      </p:sp>
      <p:sp>
        <p:nvSpPr>
          <p:cNvPr id="64519" name="Line 7"/>
          <p:cNvSpPr>
            <a:spLocks noChangeShapeType="1"/>
          </p:cNvSpPr>
          <p:nvPr/>
        </p:nvSpPr>
        <p:spPr bwMode="auto">
          <a:xfrm flipV="1">
            <a:off x="6781800" y="3462338"/>
            <a:ext cx="2211388" cy="19050"/>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CN" altLang="en-US"/>
          </a:p>
        </p:txBody>
      </p:sp>
      <p:sp>
        <p:nvSpPr>
          <p:cNvPr id="64520" name="Oval 8"/>
          <p:cNvSpPr>
            <a:spLocks noChangeArrowheads="1"/>
          </p:cNvSpPr>
          <p:nvPr/>
        </p:nvSpPr>
        <p:spPr bwMode="auto">
          <a:xfrm>
            <a:off x="3779838" y="5351463"/>
            <a:ext cx="52387" cy="52387"/>
          </a:xfrm>
          <a:prstGeom prst="ellipse">
            <a:avLst/>
          </a:prstGeom>
          <a:solidFill>
            <a:srgbClr val="FFFFFF"/>
          </a:solidFill>
          <a:ln w="9525" algn="ctr">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21" name="Oval 9"/>
          <p:cNvSpPr>
            <a:spLocks noChangeArrowheads="1"/>
          </p:cNvSpPr>
          <p:nvPr/>
        </p:nvSpPr>
        <p:spPr bwMode="auto">
          <a:xfrm>
            <a:off x="3995738" y="5567363"/>
            <a:ext cx="52387" cy="52387"/>
          </a:xfrm>
          <a:prstGeom prst="ellipse">
            <a:avLst/>
          </a:prstGeom>
          <a:solidFill>
            <a:srgbClr val="FFFFFF"/>
          </a:solidFill>
          <a:ln w="9525" algn="ctr">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22" name="Rectangle 10"/>
          <p:cNvSpPr>
            <a:spLocks noChangeArrowheads="1"/>
          </p:cNvSpPr>
          <p:nvPr/>
        </p:nvSpPr>
        <p:spPr bwMode="auto">
          <a:xfrm>
            <a:off x="7932738" y="2433122"/>
            <a:ext cx="3778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r>
              <a:rPr kumimoji="1" lang="en-US" altLang="zh-CN" sz="2400" b="1" i="1" dirty="0">
                <a:solidFill>
                  <a:srgbClr val="000000"/>
                </a:solidFill>
                <a:latin typeface="宋体" panose="02010600030101010101" pitchFamily="2" charset="-122"/>
              </a:rPr>
              <a:t>I</a:t>
            </a:r>
            <a:r>
              <a:rPr kumimoji="1" lang="en-US" altLang="zh-CN" sz="2400" b="1" baseline="-25000" dirty="0">
                <a:solidFill>
                  <a:srgbClr val="000000"/>
                </a:solidFill>
                <a:latin typeface="宋体" panose="02010600030101010101" pitchFamily="2" charset="-122"/>
              </a:rPr>
              <a:t>1</a:t>
            </a:r>
          </a:p>
        </p:txBody>
      </p:sp>
      <p:sp>
        <p:nvSpPr>
          <p:cNvPr id="64523" name="Rectangle 11"/>
          <p:cNvSpPr>
            <a:spLocks noChangeArrowheads="1"/>
          </p:cNvSpPr>
          <p:nvPr/>
        </p:nvSpPr>
        <p:spPr bwMode="auto">
          <a:xfrm>
            <a:off x="8783349" y="4939785"/>
            <a:ext cx="34347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r>
              <a:rPr kumimoji="1" lang="en-US" altLang="zh-CN" sz="2400" i="1" dirty="0" smtClean="0">
                <a:solidFill>
                  <a:srgbClr val="000000"/>
                </a:solidFill>
                <a:latin typeface="Times New Roman" panose="02020603050405020304" pitchFamily="18" charset="0"/>
                <a:cs typeface="Times New Roman" panose="02020603050405020304" pitchFamily="18" charset="0"/>
              </a:rPr>
              <a:t>I</a:t>
            </a:r>
            <a:r>
              <a:rPr kumimoji="1" lang="en-US" altLang="zh-CN" sz="2400" baseline="-25000" dirty="0" smtClean="0">
                <a:solidFill>
                  <a:srgbClr val="000000"/>
                </a:solidFill>
                <a:latin typeface="Times New Roman" panose="02020603050405020304" pitchFamily="18" charset="0"/>
                <a:cs typeface="Times New Roman" panose="02020603050405020304" pitchFamily="18" charset="0"/>
              </a:rPr>
              <a:t>4</a:t>
            </a:r>
            <a:endParaRPr kumimoji="1" lang="en-US" altLang="zh-CN" sz="2400" baseline="-25000" dirty="0">
              <a:solidFill>
                <a:srgbClr val="000000"/>
              </a:solidFill>
              <a:latin typeface="Times New Roman" panose="02020603050405020304" pitchFamily="18" charset="0"/>
              <a:cs typeface="Times New Roman" panose="02020603050405020304" pitchFamily="18" charset="0"/>
            </a:endParaRPr>
          </a:p>
        </p:txBody>
      </p:sp>
      <p:sp>
        <p:nvSpPr>
          <p:cNvPr id="64524" name="Rectangle 12"/>
          <p:cNvSpPr>
            <a:spLocks noChangeArrowheads="1"/>
          </p:cNvSpPr>
          <p:nvPr/>
        </p:nvSpPr>
        <p:spPr bwMode="auto">
          <a:xfrm>
            <a:off x="7477125" y="5460485"/>
            <a:ext cx="3778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r>
              <a:rPr kumimoji="1" lang="en-US" altLang="zh-CN" sz="2400" i="1" dirty="0" smtClean="0">
                <a:solidFill>
                  <a:srgbClr val="000000"/>
                </a:solidFill>
                <a:latin typeface="Times New Roman" panose="02020603050405020304" pitchFamily="18" charset="0"/>
                <a:cs typeface="Times New Roman" panose="02020603050405020304" pitchFamily="18" charset="0"/>
              </a:rPr>
              <a:t>I</a:t>
            </a:r>
            <a:r>
              <a:rPr kumimoji="1" lang="en-US" altLang="zh-CN" sz="2400" baseline="-25000" dirty="0" smtClean="0">
                <a:solidFill>
                  <a:srgbClr val="000000"/>
                </a:solidFill>
                <a:latin typeface="Times New Roman" panose="02020603050405020304" pitchFamily="18" charset="0"/>
                <a:cs typeface="Times New Roman" panose="02020603050405020304" pitchFamily="18" charset="0"/>
              </a:rPr>
              <a:t>3</a:t>
            </a:r>
            <a:endParaRPr kumimoji="1" lang="en-US" altLang="zh-CN" sz="2400" baseline="-25000" dirty="0">
              <a:solidFill>
                <a:srgbClr val="000000"/>
              </a:solidFill>
              <a:latin typeface="Times New Roman" panose="02020603050405020304" pitchFamily="18" charset="0"/>
              <a:cs typeface="Times New Roman" panose="02020603050405020304" pitchFamily="18" charset="0"/>
            </a:endParaRPr>
          </a:p>
        </p:txBody>
      </p:sp>
      <p:sp>
        <p:nvSpPr>
          <p:cNvPr id="64525" name="Rectangle 13"/>
          <p:cNvSpPr>
            <a:spLocks noChangeArrowheads="1"/>
          </p:cNvSpPr>
          <p:nvPr/>
        </p:nvSpPr>
        <p:spPr bwMode="auto">
          <a:xfrm>
            <a:off x="6511715" y="4281527"/>
            <a:ext cx="3778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r>
              <a:rPr kumimoji="1" lang="en-US" altLang="zh-CN" sz="2400" i="1" dirty="0">
                <a:solidFill>
                  <a:srgbClr val="000000"/>
                </a:solidFill>
                <a:latin typeface="Times New Roman" panose="02020603050405020304" pitchFamily="18" charset="0"/>
                <a:cs typeface="Times New Roman" panose="02020603050405020304" pitchFamily="18" charset="0"/>
              </a:rPr>
              <a:t>I</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2</a:t>
            </a:r>
          </a:p>
        </p:txBody>
      </p:sp>
      <p:sp>
        <p:nvSpPr>
          <p:cNvPr id="64526" name="Rectangle 14"/>
          <p:cNvSpPr>
            <a:spLocks noChangeArrowheads="1"/>
          </p:cNvSpPr>
          <p:nvPr/>
        </p:nvSpPr>
        <p:spPr bwMode="auto">
          <a:xfrm>
            <a:off x="8316913" y="3066535"/>
            <a:ext cx="3778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r>
              <a:rPr kumimoji="1" lang="en-US" altLang="zh-CN" sz="2400" i="1" dirty="0" err="1">
                <a:solidFill>
                  <a:srgbClr val="000000"/>
                </a:solidFill>
                <a:latin typeface="Times New Roman" panose="02020603050405020304" pitchFamily="18" charset="0"/>
                <a:cs typeface="Times New Roman" panose="02020603050405020304" pitchFamily="18" charset="0"/>
              </a:rPr>
              <a:t>I</a:t>
            </a:r>
            <a:r>
              <a:rPr kumimoji="1" lang="en-US" altLang="zh-CN" sz="2400" i="1" baseline="-25000" dirty="0" err="1">
                <a:solidFill>
                  <a:srgbClr val="000000"/>
                </a:solidFill>
                <a:latin typeface="Times New Roman" panose="02020603050405020304" pitchFamily="18" charset="0"/>
                <a:cs typeface="Times New Roman" panose="02020603050405020304" pitchFamily="18" charset="0"/>
              </a:rPr>
              <a:t>b</a:t>
            </a:r>
            <a:endParaRPr kumimoji="1" lang="en-US" altLang="zh-CN" sz="2400" i="1" baseline="-25000" dirty="0">
              <a:solidFill>
                <a:srgbClr val="000000"/>
              </a:solidFill>
              <a:latin typeface="Times New Roman" panose="02020603050405020304" pitchFamily="18" charset="0"/>
              <a:cs typeface="Times New Roman" panose="02020603050405020304" pitchFamily="18" charset="0"/>
            </a:endParaRPr>
          </a:p>
        </p:txBody>
      </p:sp>
      <p:sp>
        <p:nvSpPr>
          <p:cNvPr id="64527" name="Rectangle 15"/>
          <p:cNvSpPr>
            <a:spLocks noChangeArrowheads="1"/>
          </p:cNvSpPr>
          <p:nvPr/>
        </p:nvSpPr>
        <p:spPr bwMode="auto">
          <a:xfrm>
            <a:off x="7013575" y="3017322"/>
            <a:ext cx="3778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r>
              <a:rPr kumimoji="1" lang="en-US" altLang="zh-CN" sz="2400" i="1" dirty="0" err="1">
                <a:solidFill>
                  <a:srgbClr val="000000"/>
                </a:solidFill>
                <a:latin typeface="Times New Roman" panose="02020603050405020304" pitchFamily="18" charset="0"/>
                <a:cs typeface="Times New Roman" panose="02020603050405020304" pitchFamily="18" charset="0"/>
              </a:rPr>
              <a:t>I</a:t>
            </a:r>
            <a:r>
              <a:rPr kumimoji="1" lang="en-US" altLang="zh-CN" sz="2400" i="1" baseline="-25000" dirty="0" err="1">
                <a:solidFill>
                  <a:srgbClr val="000000"/>
                </a:solidFill>
                <a:latin typeface="Times New Roman" panose="02020603050405020304" pitchFamily="18" charset="0"/>
                <a:cs typeface="Times New Roman" panose="02020603050405020304" pitchFamily="18" charset="0"/>
              </a:rPr>
              <a:t>a</a:t>
            </a:r>
            <a:endParaRPr kumimoji="1" lang="en-US" altLang="zh-CN" sz="2400" i="1" baseline="-25000" dirty="0">
              <a:solidFill>
                <a:srgbClr val="000000"/>
              </a:solidFill>
              <a:latin typeface="Times New Roman" panose="02020603050405020304" pitchFamily="18" charset="0"/>
              <a:cs typeface="Times New Roman" panose="02020603050405020304" pitchFamily="18" charset="0"/>
            </a:endParaRPr>
          </a:p>
        </p:txBody>
      </p:sp>
      <p:sp>
        <p:nvSpPr>
          <p:cNvPr id="64528" name="Oval 16"/>
          <p:cNvSpPr>
            <a:spLocks noChangeArrowheads="1"/>
          </p:cNvSpPr>
          <p:nvPr/>
        </p:nvSpPr>
        <p:spPr bwMode="auto">
          <a:xfrm flipV="1">
            <a:off x="7770813" y="3422650"/>
            <a:ext cx="69850" cy="122238"/>
          </a:xfrm>
          <a:prstGeom prst="ellipse">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29" name="Rectangle 17"/>
          <p:cNvSpPr>
            <a:spLocks noChangeArrowheads="1"/>
          </p:cNvSpPr>
          <p:nvPr/>
        </p:nvSpPr>
        <p:spPr bwMode="auto">
          <a:xfrm>
            <a:off x="7627938" y="3607872"/>
            <a:ext cx="3778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r>
              <a:rPr kumimoji="1" lang="en-US" altLang="zh-CN" sz="2400" i="1" dirty="0">
                <a:solidFill>
                  <a:srgbClr val="000000"/>
                </a:solidFill>
                <a:latin typeface="Times New Roman" panose="02020603050405020304" pitchFamily="18" charset="0"/>
                <a:cs typeface="Times New Roman" panose="02020603050405020304" pitchFamily="18" charset="0"/>
              </a:rPr>
              <a:t>I</a:t>
            </a:r>
            <a:r>
              <a:rPr kumimoji="1" lang="en-US" altLang="zh-CN" sz="2400" i="1" baseline="-25000" dirty="0">
                <a:solidFill>
                  <a:srgbClr val="000000"/>
                </a:solidFill>
                <a:latin typeface="Times New Roman" panose="02020603050405020304" pitchFamily="18" charset="0"/>
                <a:cs typeface="Times New Roman" panose="02020603050405020304" pitchFamily="18" charset="0"/>
              </a:rPr>
              <a: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wipe(left)">
                                      <p:cBhvr>
                                        <p:cTn id="7" dur="5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692150"/>
            <a:ext cx="8928100" cy="2911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zh-CN" altLang="en-US" sz="2400" dirty="0">
                <a:solidFill>
                  <a:srgbClr val="000000"/>
                </a:solidFill>
                <a:latin typeface="Times New Roman" panose="02020603050405020304" pitchFamily="18" charset="0"/>
                <a:ea typeface="华文新魏" panose="02010800040101010101" pitchFamily="2" charset="-122"/>
              </a:rPr>
              <a:t>增量形式</a:t>
            </a:r>
          </a:p>
          <a:p>
            <a:pPr eaLnBrk="1" hangingPunct="1">
              <a:lnSpc>
                <a:spcPct val="120000"/>
              </a:lnSpc>
            </a:pPr>
            <a:r>
              <a:rPr kumimoji="1" lang="zh-CN" altLang="en-US" sz="2400" dirty="0">
                <a:solidFill>
                  <a:srgbClr val="000000"/>
                </a:solidFill>
                <a:latin typeface="Times New Roman" panose="02020603050405020304" pitchFamily="18" charset="0"/>
                <a:ea typeface="华文新魏" panose="02010800040101010101" pitchFamily="2" charset="-122"/>
              </a:rPr>
              <a:t>    当</a:t>
            </a:r>
            <a:r>
              <a:rPr kumimoji="1" lang="en-US" altLang="zh-CN" sz="2400" i="1" dirty="0">
                <a:solidFill>
                  <a:srgbClr val="000000"/>
                </a:solidFill>
                <a:latin typeface="Times New Roman" panose="02020603050405020304" pitchFamily="18" charset="0"/>
                <a:ea typeface="华文新魏" panose="02010800040101010101" pitchFamily="2" charset="-122"/>
              </a:rPr>
              <a:t>j →j+</a:t>
            </a:r>
            <a:r>
              <a:rPr kumimoji="1" lang="en-US" altLang="zh-CN" sz="2400" dirty="0">
                <a:solidFill>
                  <a:srgbClr val="000000"/>
                </a:solidFill>
                <a:latin typeface="Times New Roman" panose="02020603050405020304" pitchFamily="18" charset="0"/>
                <a:ea typeface="华文新魏" panose="02010800040101010101" pitchFamily="2" charset="-122"/>
              </a:rPr>
              <a:t>1</a:t>
            </a:r>
            <a:r>
              <a:rPr kumimoji="1" lang="zh-CN" altLang="en-US" sz="2400" i="1"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y</a:t>
            </a:r>
            <a:r>
              <a:rPr kumimoji="1" lang="en-US" altLang="zh-CN" sz="2400" b="1" i="1" baseline="-10000" dirty="0">
                <a:solidFill>
                  <a:srgbClr val="000000"/>
                </a:solidFill>
                <a:latin typeface="Times New Roman" panose="02020603050405020304" pitchFamily="18" charset="0"/>
                <a:ea typeface="华文新魏" panose="02010800040101010101" pitchFamily="2" charset="-122"/>
              </a:rPr>
              <a:t>j</a:t>
            </a:r>
            <a:r>
              <a:rPr kumimoji="1" lang="en-US" altLang="zh-CN" sz="2400" i="1" dirty="0">
                <a:solidFill>
                  <a:srgbClr val="000000"/>
                </a:solidFill>
                <a:latin typeface="Times New Roman" panose="02020603050405020304" pitchFamily="18" charset="0"/>
                <a:ea typeface="华文新魏" panose="02010800040101010101" pitchFamily="2" charset="-122"/>
              </a:rPr>
              <a:t>→y</a:t>
            </a:r>
            <a:r>
              <a:rPr kumimoji="1" lang="en-US" altLang="zh-CN" sz="2400" b="1" i="1" baseline="-10000" dirty="0">
                <a:solidFill>
                  <a:srgbClr val="000000"/>
                </a:solidFill>
                <a:latin typeface="Times New Roman" panose="02020603050405020304" pitchFamily="18" charset="0"/>
                <a:ea typeface="华文新魏" panose="02010800040101010101" pitchFamily="2" charset="-122"/>
              </a:rPr>
              <a:t>j+</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1</a:t>
            </a:r>
            <a:r>
              <a:rPr kumimoji="1" lang="zh-CN" altLang="en-US" sz="2400" dirty="0">
                <a:solidFill>
                  <a:srgbClr val="000000"/>
                </a:solidFill>
                <a:latin typeface="Times New Roman" panose="02020603050405020304" pitchFamily="18" charset="0"/>
                <a:ea typeface="华文新魏" panose="02010800040101010101" pitchFamily="2" charset="-122"/>
              </a:rPr>
              <a:t>时：      </a:t>
            </a:r>
          </a:p>
          <a:p>
            <a:pPr eaLnBrk="1" hangingPunct="1">
              <a:lnSpc>
                <a:spcPct val="120000"/>
              </a:lnSpc>
            </a:pPr>
            <a:r>
              <a:rPr kumimoji="1" lang="zh-CN" altLang="en-US" sz="2400" dirty="0">
                <a:solidFill>
                  <a:srgbClr val="000000"/>
                </a:solidFill>
                <a:latin typeface="Times New Roman" panose="02020603050405020304" pitchFamily="18" charset="0"/>
                <a:ea typeface="华文新魏" panose="02010800040101010101" pitchFamily="2" charset="-122"/>
              </a:rPr>
              <a:t>                     </a:t>
            </a:r>
            <a:r>
              <a:rPr kumimoji="1" lang="en-US" altLang="zh-CN" sz="2400" dirty="0" err="1">
                <a:solidFill>
                  <a:srgbClr val="000000"/>
                </a:solidFill>
                <a:latin typeface="Times New Roman" panose="02020603050405020304" pitchFamily="18" charset="0"/>
                <a:ea typeface="华文新魏" panose="02010800040101010101" pitchFamily="2" charset="-122"/>
              </a:rPr>
              <a:t>I</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a</a:t>
            </a:r>
            <a:r>
              <a:rPr kumimoji="1" lang="en-US" altLang="zh-CN" sz="2400" b="1" i="1" baseline="-10000" dirty="0">
                <a:solidFill>
                  <a:srgbClr val="000000"/>
                </a:solidFill>
                <a:latin typeface="Times New Roman" panose="02020603050405020304" pitchFamily="18" charset="0"/>
                <a:ea typeface="华文新魏" panose="02010800040101010101" pitchFamily="2" charset="-122"/>
              </a:rPr>
              <a:t>, j+</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1</a:t>
            </a:r>
            <a:r>
              <a:rPr kumimoji="1" lang="en-US" altLang="zh-CN" sz="2400" dirty="0">
                <a:solidFill>
                  <a:srgbClr val="000000"/>
                </a:solidFill>
                <a:latin typeface="Times New Roman" panose="02020603050405020304" pitchFamily="18" charset="0"/>
                <a:ea typeface="华文新魏" panose="02010800040101010101" pitchFamily="2" charset="-122"/>
              </a:rPr>
              <a:t>= </a:t>
            </a:r>
            <a:r>
              <a:rPr kumimoji="1" lang="en-US" altLang="zh-CN" sz="2400" dirty="0" err="1">
                <a:solidFill>
                  <a:srgbClr val="000000"/>
                </a:solidFill>
                <a:latin typeface="Times New Roman" panose="02020603050405020304" pitchFamily="18" charset="0"/>
                <a:ea typeface="华文新魏" panose="02010800040101010101" pitchFamily="2" charset="-122"/>
              </a:rPr>
              <a:t>I</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a</a:t>
            </a:r>
            <a:r>
              <a:rPr kumimoji="1" lang="en-US" altLang="zh-CN" sz="2400" b="1" i="1" baseline="-10000" dirty="0">
                <a:solidFill>
                  <a:srgbClr val="000000"/>
                </a:solidFill>
                <a:latin typeface="Times New Roman" panose="02020603050405020304" pitchFamily="18" charset="0"/>
                <a:ea typeface="华文新魏" panose="02010800040101010101" pitchFamily="2" charset="-122"/>
              </a:rPr>
              <a:t>, </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j</a:t>
            </a:r>
            <a:r>
              <a:rPr kumimoji="1" lang="en-US" altLang="zh-CN" sz="2400" dirty="0" err="1">
                <a:solidFill>
                  <a:srgbClr val="000000"/>
                </a:solidFill>
                <a:latin typeface="Times New Roman" panose="02020603050405020304" pitchFamily="18" charset="0"/>
                <a:ea typeface="华文新魏" panose="02010800040101010101" pitchFamily="2" charset="-122"/>
              </a:rPr>
              <a:t>+ΔI</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a</a:t>
            </a:r>
            <a:endParaRPr kumimoji="1" lang="en-US" altLang="zh-CN" sz="2400" b="1" i="1" baseline="-10000" dirty="0">
              <a:solidFill>
                <a:srgbClr val="000000"/>
              </a:solidFill>
              <a:latin typeface="Times New Roman" panose="02020603050405020304" pitchFamily="18" charset="0"/>
              <a:ea typeface="华文新魏" panose="02010800040101010101" pitchFamily="2" charset="-122"/>
            </a:endParaRPr>
          </a:p>
          <a:p>
            <a:pPr eaLnBrk="1" hangingPunct="1">
              <a:lnSpc>
                <a:spcPct val="120000"/>
              </a:lnSpc>
            </a:pPr>
            <a:r>
              <a:rPr kumimoji="1" lang="en-US" altLang="zh-CN" sz="2400" dirty="0">
                <a:solidFill>
                  <a:srgbClr val="000000"/>
                </a:solidFill>
                <a:latin typeface="Times New Roman" panose="02020603050405020304" pitchFamily="18" charset="0"/>
                <a:ea typeface="华文新魏" panose="02010800040101010101" pitchFamily="2" charset="-122"/>
              </a:rPr>
              <a:t>                  </a:t>
            </a:r>
            <a:r>
              <a:rPr kumimoji="1" lang="en-US" altLang="zh-CN" sz="2400" dirty="0" err="1">
                <a:solidFill>
                  <a:srgbClr val="000000"/>
                </a:solidFill>
                <a:latin typeface="Times New Roman" panose="02020603050405020304" pitchFamily="18" charset="0"/>
                <a:ea typeface="华文新魏" panose="02010800040101010101" pitchFamily="2" charset="-122"/>
              </a:rPr>
              <a:t>I</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b</a:t>
            </a:r>
            <a:r>
              <a:rPr kumimoji="1" lang="en-US" altLang="zh-CN" sz="2400" b="1" i="1" baseline="-10000" dirty="0">
                <a:solidFill>
                  <a:srgbClr val="000000"/>
                </a:solidFill>
                <a:latin typeface="Times New Roman" panose="02020603050405020304" pitchFamily="18" charset="0"/>
                <a:ea typeface="华文新魏" panose="02010800040101010101" pitchFamily="2" charset="-122"/>
              </a:rPr>
              <a:t>, j+</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1</a:t>
            </a:r>
            <a:r>
              <a:rPr kumimoji="1" lang="en-US" altLang="zh-CN" sz="2400" dirty="0">
                <a:solidFill>
                  <a:srgbClr val="000000"/>
                </a:solidFill>
                <a:latin typeface="Times New Roman" panose="02020603050405020304" pitchFamily="18" charset="0"/>
                <a:ea typeface="华文新魏" panose="02010800040101010101" pitchFamily="2" charset="-122"/>
              </a:rPr>
              <a:t>= </a:t>
            </a:r>
            <a:r>
              <a:rPr kumimoji="1" lang="en-US" altLang="zh-CN" sz="2400" dirty="0" err="1">
                <a:solidFill>
                  <a:srgbClr val="000000"/>
                </a:solidFill>
                <a:latin typeface="Times New Roman" panose="02020603050405020304" pitchFamily="18" charset="0"/>
                <a:ea typeface="华文新魏" panose="02010800040101010101" pitchFamily="2" charset="-122"/>
              </a:rPr>
              <a:t>I</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b</a:t>
            </a:r>
            <a:r>
              <a:rPr kumimoji="1" lang="en-US" altLang="zh-CN" sz="2400" b="1" i="1" baseline="-10000" dirty="0">
                <a:solidFill>
                  <a:srgbClr val="000000"/>
                </a:solidFill>
                <a:latin typeface="Times New Roman" panose="02020603050405020304" pitchFamily="18" charset="0"/>
                <a:ea typeface="华文新魏" panose="02010800040101010101" pitchFamily="2" charset="-122"/>
              </a:rPr>
              <a:t>, </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j</a:t>
            </a:r>
            <a:r>
              <a:rPr kumimoji="1" lang="en-US" altLang="zh-CN" sz="2400" dirty="0" err="1">
                <a:solidFill>
                  <a:srgbClr val="000000"/>
                </a:solidFill>
                <a:latin typeface="Times New Roman" panose="02020603050405020304" pitchFamily="18" charset="0"/>
                <a:ea typeface="华文新魏" panose="02010800040101010101" pitchFamily="2" charset="-122"/>
              </a:rPr>
              <a:t>+ΔI</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b</a:t>
            </a:r>
            <a:endParaRPr kumimoji="1" lang="en-US" altLang="zh-CN" sz="2400" b="1" i="1" baseline="-10000" dirty="0">
              <a:solidFill>
                <a:srgbClr val="000000"/>
              </a:solidFill>
              <a:latin typeface="Times New Roman" panose="02020603050405020304" pitchFamily="18" charset="0"/>
              <a:ea typeface="华文新魏" panose="02010800040101010101" pitchFamily="2" charset="-122"/>
            </a:endParaRPr>
          </a:p>
          <a:p>
            <a:pPr eaLnBrk="1" hangingPunct="1">
              <a:lnSpc>
                <a:spcPct val="120000"/>
              </a:lnSpc>
            </a:pPr>
            <a:r>
              <a:rPr kumimoji="1" lang="en-US" altLang="zh-CN" sz="2400" dirty="0">
                <a:solidFill>
                  <a:srgbClr val="000000"/>
                </a:solidFill>
                <a:latin typeface="Times New Roman" panose="02020603050405020304" pitchFamily="18" charset="0"/>
                <a:ea typeface="华文新魏" panose="02010800040101010101" pitchFamily="2" charset="-122"/>
              </a:rPr>
              <a:t>       </a:t>
            </a:r>
            <a:r>
              <a:rPr kumimoji="1" lang="zh-CN" altLang="en-US" sz="2400" dirty="0">
                <a:solidFill>
                  <a:srgbClr val="000000"/>
                </a:solidFill>
                <a:latin typeface="Times New Roman" panose="02020603050405020304" pitchFamily="18" charset="0"/>
                <a:ea typeface="华文新魏" panose="02010800040101010101" pitchFamily="2" charset="-122"/>
              </a:rPr>
              <a:t>其中：</a:t>
            </a:r>
            <a:r>
              <a:rPr kumimoji="1" lang="en-US" altLang="zh-CN" sz="2400" i="1" dirty="0" err="1">
                <a:solidFill>
                  <a:srgbClr val="000000"/>
                </a:solidFill>
                <a:latin typeface="Times New Roman" panose="02020603050405020304" pitchFamily="18" charset="0"/>
                <a:ea typeface="华文新魏" panose="02010800040101010101" pitchFamily="2" charset="-122"/>
              </a:rPr>
              <a:t>ΔI</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a</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I</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1</a:t>
            </a:r>
            <a:r>
              <a:rPr kumimoji="1" lang="en-US" altLang="zh-CN" sz="2400" i="1" dirty="0">
                <a:solidFill>
                  <a:srgbClr val="000000"/>
                </a:solidFill>
                <a:latin typeface="Times New Roman" panose="02020603050405020304" pitchFamily="18" charset="0"/>
                <a:ea typeface="华文新魏" panose="02010800040101010101" pitchFamily="2" charset="-122"/>
              </a:rPr>
              <a:t>-I</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2</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y</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1</a:t>
            </a:r>
            <a:r>
              <a:rPr kumimoji="1" lang="en-US" altLang="zh-CN" sz="2400" i="1" dirty="0">
                <a:solidFill>
                  <a:srgbClr val="000000"/>
                </a:solidFill>
                <a:latin typeface="Times New Roman" panose="02020603050405020304" pitchFamily="18" charset="0"/>
                <a:ea typeface="华文新魏" panose="02010800040101010101" pitchFamily="2" charset="-122"/>
              </a:rPr>
              <a:t>-y</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2</a:t>
            </a:r>
            <a:r>
              <a:rPr kumimoji="1" lang="en-US" altLang="zh-CN" sz="2400" dirty="0">
                <a:solidFill>
                  <a:srgbClr val="000000"/>
                </a:solidFill>
                <a:latin typeface="Times New Roman" panose="02020603050405020304" pitchFamily="18" charset="0"/>
                <a:ea typeface="华文新魏" panose="02010800040101010101" pitchFamily="2" charset="-122"/>
              </a:rPr>
              <a:t>)</a:t>
            </a:r>
          </a:p>
          <a:p>
            <a:pPr eaLnBrk="1" hangingPunct="1">
              <a:lnSpc>
                <a:spcPct val="120000"/>
              </a:lnSpc>
            </a:pPr>
            <a:r>
              <a:rPr kumimoji="1" lang="en-US" altLang="zh-CN" sz="2400" dirty="0">
                <a:solidFill>
                  <a:srgbClr val="000000"/>
                </a:solidFill>
                <a:latin typeface="Times New Roman" panose="02020603050405020304" pitchFamily="18" charset="0"/>
                <a:ea typeface="华文新魏" panose="02010800040101010101" pitchFamily="2" charset="-122"/>
              </a:rPr>
              <a:t>                   </a:t>
            </a:r>
            <a:r>
              <a:rPr kumimoji="1" lang="en-US" altLang="zh-CN" sz="2400" i="1" dirty="0" err="1">
                <a:solidFill>
                  <a:srgbClr val="000000"/>
                </a:solidFill>
                <a:latin typeface="Times New Roman" panose="02020603050405020304" pitchFamily="18" charset="0"/>
                <a:ea typeface="华文新魏" panose="02010800040101010101" pitchFamily="2" charset="-122"/>
              </a:rPr>
              <a:t>ΔI</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b</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I</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1</a:t>
            </a:r>
            <a:r>
              <a:rPr kumimoji="1" lang="en-US" altLang="zh-CN" sz="2400" i="1" dirty="0">
                <a:solidFill>
                  <a:srgbClr val="000000"/>
                </a:solidFill>
                <a:latin typeface="Times New Roman" panose="02020603050405020304" pitchFamily="18" charset="0"/>
                <a:ea typeface="华文新魏" panose="02010800040101010101" pitchFamily="2" charset="-122"/>
              </a:rPr>
              <a:t>-I</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3</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y</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1</a:t>
            </a:r>
            <a:r>
              <a:rPr kumimoji="1" lang="en-US" altLang="zh-CN" sz="2400" i="1" dirty="0">
                <a:solidFill>
                  <a:srgbClr val="000000"/>
                </a:solidFill>
                <a:latin typeface="Times New Roman" panose="02020603050405020304" pitchFamily="18" charset="0"/>
                <a:ea typeface="华文新魏" panose="02010800040101010101" pitchFamily="2" charset="-122"/>
              </a:rPr>
              <a:t>-y</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3</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 </a:t>
            </a:r>
          </a:p>
        </p:txBody>
      </p:sp>
      <p:pic>
        <p:nvPicPr>
          <p:cNvPr id="66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085171"/>
            <a:ext cx="4284662" cy="4392612"/>
          </a:xfrm>
          <a:prstGeom prst="rect">
            <a:avLst/>
          </a:prstGeom>
          <a:noFill/>
          <a:ln w="38100">
            <a:solidFill>
              <a:srgbClr val="FF9933"/>
            </a:solidFill>
            <a:miter lim="800000"/>
            <a:headEnd/>
            <a:tailEnd/>
          </a:ln>
          <a:extLst>
            <a:ext uri="{909E8E84-426E-40DD-AFC4-6F175D3DCCD1}">
              <a14:hiddenFill xmlns:a14="http://schemas.microsoft.com/office/drawing/2010/main">
                <a:solidFill>
                  <a:srgbClr val="FFFFFF"/>
                </a:solidFill>
              </a14:hiddenFill>
            </a:ext>
          </a:extLst>
        </p:spPr>
      </p:pic>
      <p:sp>
        <p:nvSpPr>
          <p:cNvPr id="66564" name="Rectangle 4"/>
          <p:cNvSpPr>
            <a:spLocks noChangeArrowheads="1"/>
          </p:cNvSpPr>
          <p:nvPr/>
        </p:nvSpPr>
        <p:spPr bwMode="auto">
          <a:xfrm>
            <a:off x="250826" y="3600450"/>
            <a:ext cx="4608512" cy="1421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400" dirty="0">
                <a:solidFill>
                  <a:srgbClr val="000000"/>
                </a:solidFill>
                <a:latin typeface="Times New Roman" panose="02020603050405020304" pitchFamily="18" charset="0"/>
                <a:ea typeface="华文新魏" panose="02010800040101010101" pitchFamily="2" charset="-122"/>
              </a:rPr>
              <a:t>而当</a:t>
            </a:r>
            <a:r>
              <a:rPr kumimoji="1" lang="en-US" altLang="zh-CN" sz="2400" i="1" dirty="0" err="1">
                <a:solidFill>
                  <a:srgbClr val="000000"/>
                </a:solidFill>
                <a:latin typeface="Times New Roman" panose="02020603050405020304" pitchFamily="18" charset="0"/>
                <a:ea typeface="华文新魏" panose="02010800040101010101" pitchFamily="2" charset="-122"/>
              </a:rPr>
              <a:t>i</a:t>
            </a:r>
            <a:r>
              <a:rPr kumimoji="1" lang="en-US" altLang="zh-CN" sz="2400" i="1" dirty="0">
                <a:solidFill>
                  <a:srgbClr val="000000"/>
                </a:solidFill>
                <a:latin typeface="Times New Roman" panose="02020603050405020304" pitchFamily="18" charset="0"/>
                <a:ea typeface="华文新魏" panose="02010800040101010101" pitchFamily="2" charset="-122"/>
              </a:rPr>
              <a:t> </a:t>
            </a:r>
            <a:r>
              <a:rPr kumimoji="1" lang="en-US" altLang="zh-CN" sz="2400" i="1" dirty="0" smtClean="0">
                <a:solidFill>
                  <a:srgbClr val="000000"/>
                </a:solidFill>
                <a:latin typeface="Times New Roman" panose="02020603050405020304" pitchFamily="18" charset="0"/>
                <a:ea typeface="华文新魏" panose="02010800040101010101" pitchFamily="2" charset="-122"/>
              </a:rPr>
              <a:t>→ i+</a:t>
            </a:r>
            <a:r>
              <a:rPr kumimoji="1" lang="en-US" altLang="zh-CN" sz="2400" dirty="0" smtClean="0">
                <a:solidFill>
                  <a:srgbClr val="000000"/>
                </a:solidFill>
                <a:latin typeface="Times New Roman" panose="02020603050405020304" pitchFamily="18" charset="0"/>
                <a:ea typeface="华文新魏" panose="02010800040101010101" pitchFamily="2" charset="-122"/>
              </a:rPr>
              <a:t>1</a:t>
            </a:r>
            <a:r>
              <a:rPr kumimoji="1" lang="zh-CN" altLang="en-US" sz="2400" i="1" dirty="0">
                <a:solidFill>
                  <a:srgbClr val="000000"/>
                </a:solidFill>
                <a:latin typeface="Times New Roman" panose="02020603050405020304" pitchFamily="18" charset="0"/>
                <a:ea typeface="华文新魏" panose="02010800040101010101" pitchFamily="2" charset="-122"/>
              </a:rPr>
              <a:t>，</a:t>
            </a:r>
            <a:r>
              <a:rPr kumimoji="1" lang="en-US" altLang="zh-CN" sz="2400" i="1" dirty="0" smtClean="0">
                <a:solidFill>
                  <a:srgbClr val="000000"/>
                </a:solidFill>
                <a:latin typeface="Times New Roman" panose="02020603050405020304" pitchFamily="18" charset="0"/>
                <a:ea typeface="华文新魏" panose="02010800040101010101" pitchFamily="2" charset="-122"/>
              </a:rPr>
              <a:t>x</a:t>
            </a:r>
            <a:r>
              <a:rPr kumimoji="1" lang="en-US" altLang="zh-CN" sz="2400" b="1" i="1" baseline="-10000" dirty="0" smtClean="0">
                <a:solidFill>
                  <a:srgbClr val="000000"/>
                </a:solidFill>
                <a:latin typeface="Times New Roman" panose="02020603050405020304" pitchFamily="18" charset="0"/>
                <a:ea typeface="华文新魏" panose="02010800040101010101" pitchFamily="2" charset="-122"/>
              </a:rPr>
              <a:t>i </a:t>
            </a:r>
            <a:r>
              <a:rPr kumimoji="1" lang="en-US" altLang="zh-CN" sz="2400" i="1" dirty="0" smtClean="0">
                <a:solidFill>
                  <a:srgbClr val="000000"/>
                </a:solidFill>
                <a:latin typeface="Times New Roman" panose="02020603050405020304" pitchFamily="18" charset="0"/>
                <a:ea typeface="华文新魏" panose="02010800040101010101" pitchFamily="2" charset="-122"/>
              </a:rPr>
              <a:t>→  </a:t>
            </a:r>
            <a:r>
              <a:rPr kumimoji="1" lang="en-US" altLang="zh-CN" sz="2400" i="1" dirty="0">
                <a:solidFill>
                  <a:srgbClr val="000000"/>
                </a:solidFill>
                <a:latin typeface="Times New Roman" panose="02020603050405020304" pitchFamily="18" charset="0"/>
                <a:ea typeface="华文新魏" panose="02010800040101010101" pitchFamily="2" charset="-122"/>
              </a:rPr>
              <a:t>x</a:t>
            </a:r>
            <a:r>
              <a:rPr kumimoji="1" lang="en-US" altLang="zh-CN" sz="2400" b="1" i="1" baseline="-10000" dirty="0">
                <a:solidFill>
                  <a:srgbClr val="000000"/>
                </a:solidFill>
                <a:latin typeface="Times New Roman" panose="02020603050405020304" pitchFamily="18" charset="0"/>
                <a:ea typeface="华文新魏" panose="02010800040101010101" pitchFamily="2" charset="-122"/>
              </a:rPr>
              <a:t>i+</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1</a:t>
            </a:r>
            <a:r>
              <a:rPr kumimoji="1" lang="zh-CN" altLang="en-US" sz="2400" dirty="0">
                <a:solidFill>
                  <a:srgbClr val="000000"/>
                </a:solidFill>
                <a:latin typeface="Times New Roman" panose="02020603050405020304" pitchFamily="18" charset="0"/>
                <a:ea typeface="华文新魏" panose="02010800040101010101" pitchFamily="2" charset="-122"/>
              </a:rPr>
              <a:t>时：</a:t>
            </a:r>
          </a:p>
          <a:p>
            <a:pPr eaLnBrk="1" hangingPunct="1">
              <a:lnSpc>
                <a:spcPct val="120000"/>
              </a:lnSpc>
            </a:pPr>
            <a:r>
              <a:rPr kumimoji="1" lang="zh-CN" altLang="en-US" sz="2400" dirty="0">
                <a:solidFill>
                  <a:srgbClr val="000000"/>
                </a:solidFill>
                <a:latin typeface="Times New Roman" panose="02020603050405020304" pitchFamily="18" charset="0"/>
                <a:ea typeface="华文新魏" panose="02010800040101010101" pitchFamily="2" charset="-122"/>
              </a:rPr>
              <a:t>            </a:t>
            </a:r>
            <a:r>
              <a:rPr kumimoji="1" lang="en-US" altLang="zh-CN" sz="2400" i="1" dirty="0">
                <a:solidFill>
                  <a:srgbClr val="000000"/>
                </a:solidFill>
                <a:latin typeface="Times New Roman" panose="02020603050405020304" pitchFamily="18" charset="0"/>
                <a:ea typeface="华文新魏" panose="02010800040101010101" pitchFamily="2" charset="-122"/>
              </a:rPr>
              <a:t>I</a:t>
            </a:r>
            <a:r>
              <a:rPr kumimoji="1" lang="en-US" altLang="zh-CN" sz="2400" b="1" i="1" baseline="-10000" dirty="0">
                <a:solidFill>
                  <a:srgbClr val="000000"/>
                </a:solidFill>
                <a:latin typeface="Times New Roman" panose="02020603050405020304" pitchFamily="18" charset="0"/>
                <a:ea typeface="华文新魏" panose="02010800040101010101" pitchFamily="2" charset="-122"/>
              </a:rPr>
              <a:t>s, i+</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1</a:t>
            </a:r>
            <a:r>
              <a:rPr kumimoji="1" lang="en-US" altLang="zh-CN" sz="2400" i="1" dirty="0">
                <a:solidFill>
                  <a:srgbClr val="000000"/>
                </a:solidFill>
                <a:latin typeface="Times New Roman" panose="02020603050405020304" pitchFamily="18" charset="0"/>
                <a:ea typeface="华文新魏" panose="02010800040101010101" pitchFamily="2" charset="-122"/>
              </a:rPr>
              <a:t>= I</a:t>
            </a:r>
            <a:r>
              <a:rPr kumimoji="1" lang="en-US" altLang="zh-CN" sz="2400" b="1" i="1" baseline="-10000" dirty="0">
                <a:solidFill>
                  <a:srgbClr val="000000"/>
                </a:solidFill>
                <a:latin typeface="Times New Roman" panose="02020603050405020304" pitchFamily="18" charset="0"/>
                <a:ea typeface="华文新魏" panose="02010800040101010101" pitchFamily="2" charset="-122"/>
              </a:rPr>
              <a:t>s, </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i</a:t>
            </a:r>
            <a:r>
              <a:rPr kumimoji="1" lang="en-US" altLang="zh-CN" sz="2400" i="1" dirty="0" err="1">
                <a:solidFill>
                  <a:srgbClr val="000000"/>
                </a:solidFill>
                <a:latin typeface="Times New Roman" panose="02020603050405020304" pitchFamily="18" charset="0"/>
                <a:ea typeface="华文新魏" panose="02010800040101010101" pitchFamily="2" charset="-122"/>
              </a:rPr>
              <a:t>+ΔI</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s</a:t>
            </a:r>
            <a:endParaRPr kumimoji="1" lang="en-US" altLang="zh-CN" sz="2400" b="1" i="1" baseline="-10000" dirty="0">
              <a:solidFill>
                <a:srgbClr val="000000"/>
              </a:solidFill>
              <a:latin typeface="Times New Roman" panose="02020603050405020304" pitchFamily="18" charset="0"/>
              <a:ea typeface="华文新魏" panose="02010800040101010101" pitchFamily="2" charset="-122"/>
            </a:endParaRPr>
          </a:p>
          <a:p>
            <a:pPr eaLnBrk="1" hangingPunct="1">
              <a:lnSpc>
                <a:spcPct val="120000"/>
              </a:lnSpc>
            </a:pPr>
            <a:r>
              <a:rPr kumimoji="1" lang="zh-CN" altLang="en-US" sz="2400" dirty="0">
                <a:solidFill>
                  <a:srgbClr val="000000"/>
                </a:solidFill>
                <a:latin typeface="Times New Roman" panose="02020603050405020304" pitchFamily="18" charset="0"/>
                <a:ea typeface="华文新魏" panose="02010800040101010101" pitchFamily="2" charset="-122"/>
              </a:rPr>
              <a:t>其中：</a:t>
            </a:r>
            <a:r>
              <a:rPr kumimoji="1" lang="en-US" altLang="zh-CN" sz="2400" i="1" dirty="0">
                <a:solidFill>
                  <a:srgbClr val="000000"/>
                </a:solidFill>
                <a:latin typeface="Times New Roman" panose="02020603050405020304" pitchFamily="18" charset="0"/>
                <a:ea typeface="华文新魏" panose="02010800040101010101" pitchFamily="2" charset="-122"/>
              </a:rPr>
              <a:t>ΔI</a:t>
            </a:r>
            <a:r>
              <a:rPr kumimoji="1" lang="en-US" altLang="zh-CN" sz="2400" b="1" i="1" baseline="-10000" dirty="0">
                <a:solidFill>
                  <a:srgbClr val="000000"/>
                </a:solidFill>
                <a:latin typeface="Times New Roman" panose="02020603050405020304" pitchFamily="18" charset="0"/>
                <a:ea typeface="华文新魏" panose="02010800040101010101" pitchFamily="2" charset="-122"/>
              </a:rPr>
              <a:t>s</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i="1" dirty="0" err="1">
                <a:solidFill>
                  <a:srgbClr val="000000"/>
                </a:solidFill>
                <a:latin typeface="Times New Roman" panose="02020603050405020304" pitchFamily="18" charset="0"/>
                <a:ea typeface="华文新魏" panose="02010800040101010101" pitchFamily="2" charset="-122"/>
              </a:rPr>
              <a:t>I</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b</a:t>
            </a:r>
            <a:r>
              <a:rPr kumimoji="1" lang="en-US" altLang="zh-CN" sz="2400" i="1" dirty="0" err="1">
                <a:solidFill>
                  <a:srgbClr val="000000"/>
                </a:solidFill>
                <a:latin typeface="Times New Roman" panose="02020603050405020304" pitchFamily="18" charset="0"/>
                <a:ea typeface="华文新魏" panose="02010800040101010101" pitchFamily="2" charset="-122"/>
              </a:rPr>
              <a:t>-I</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a</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i="1" dirty="0" err="1">
                <a:solidFill>
                  <a:srgbClr val="000000"/>
                </a:solidFill>
                <a:latin typeface="Times New Roman" panose="02020603050405020304" pitchFamily="18" charset="0"/>
                <a:ea typeface="华文新魏" panose="02010800040101010101" pitchFamily="2" charset="-122"/>
              </a:rPr>
              <a:t>x</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b</a:t>
            </a:r>
            <a:r>
              <a:rPr kumimoji="1" lang="en-US" altLang="zh-CN" sz="2400" i="1" dirty="0" err="1">
                <a:solidFill>
                  <a:srgbClr val="000000"/>
                </a:solidFill>
                <a:latin typeface="Times New Roman" panose="02020603050405020304" pitchFamily="18" charset="0"/>
                <a:ea typeface="华文新魏" panose="02010800040101010101" pitchFamily="2" charset="-122"/>
              </a:rPr>
              <a:t>-x</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a</a:t>
            </a:r>
            <a:r>
              <a:rPr kumimoji="1" lang="en-US" altLang="zh-CN" sz="2400" i="1" dirty="0">
                <a:solidFill>
                  <a:srgbClr val="000000"/>
                </a:solidFill>
                <a:latin typeface="Times New Roman" panose="02020603050405020304" pitchFamily="18" charset="0"/>
                <a:ea typeface="华文新魏"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6563"/>
                                        </p:tgtEl>
                                        <p:attrNameLst>
                                          <p:attrName>style.visibility</p:attrName>
                                        </p:attrNameLst>
                                      </p:cBhvr>
                                      <p:to>
                                        <p:strVal val="visible"/>
                                      </p:to>
                                    </p:set>
                                    <p:anim calcmode="lin" valueType="num">
                                      <p:cBhvr>
                                        <p:cTn id="7" dur="500" fill="hold"/>
                                        <p:tgtEl>
                                          <p:spTgt spid="66563"/>
                                        </p:tgtEl>
                                        <p:attrNameLst>
                                          <p:attrName>ppt_w</p:attrName>
                                        </p:attrNameLst>
                                      </p:cBhvr>
                                      <p:tavLst>
                                        <p:tav tm="0">
                                          <p:val>
                                            <p:fltVal val="0"/>
                                          </p:val>
                                        </p:tav>
                                        <p:tav tm="100000">
                                          <p:val>
                                            <p:strVal val="#ppt_w"/>
                                          </p:val>
                                        </p:tav>
                                      </p:tavLst>
                                    </p:anim>
                                    <p:anim calcmode="lin" valueType="num">
                                      <p:cBhvr>
                                        <p:cTn id="8" dur="500" fill="hold"/>
                                        <p:tgtEl>
                                          <p:spTgt spid="6656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6562"/>
                                        </p:tgtEl>
                                        <p:attrNameLst>
                                          <p:attrName>style.visibility</p:attrName>
                                        </p:attrNameLst>
                                      </p:cBhvr>
                                      <p:to>
                                        <p:strVal val="visible"/>
                                      </p:to>
                                    </p:set>
                                    <p:animEffect transition="in" filter="blinds(horizontal)">
                                      <p:cBhvr>
                                        <p:cTn id="13" dur="500"/>
                                        <p:tgtEl>
                                          <p:spTgt spid="665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6564"/>
                                        </p:tgtEl>
                                        <p:attrNameLst>
                                          <p:attrName>style.visibility</p:attrName>
                                        </p:attrNameLst>
                                      </p:cBhvr>
                                      <p:to>
                                        <p:strVal val="visible"/>
                                      </p:to>
                                    </p:set>
                                    <p:animEffect transition="in" filter="wipe(left)">
                                      <p:cBhvr>
                                        <p:cTn id="18"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6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p:nvPr/>
        </p:nvGrpSpPr>
        <p:grpSpPr bwMode="auto">
          <a:xfrm>
            <a:off x="0" y="692150"/>
            <a:ext cx="9144000" cy="2979738"/>
            <a:chOff x="0" y="-443"/>
            <a:chExt cx="5760" cy="1877"/>
          </a:xfrm>
        </p:grpSpPr>
        <p:sp>
          <p:nvSpPr>
            <p:cNvPr id="66565" name="Rectangle 3"/>
            <p:cNvSpPr>
              <a:spLocks noChangeArrowheads="1"/>
            </p:cNvSpPr>
            <p:nvPr/>
          </p:nvSpPr>
          <p:spPr bwMode="auto">
            <a:xfrm>
              <a:off x="0" y="-443"/>
              <a:ext cx="5760" cy="1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smtClean="0">
                  <a:solidFill>
                    <a:srgbClr val="000000"/>
                  </a:solidFill>
                  <a:latin typeface="Times New Roman" panose="02020603050405020304" pitchFamily="18" charset="0"/>
                  <a:ea typeface="华文新魏" panose="02010800040101010101" pitchFamily="2" charset="-122"/>
                </a:rPr>
                <a:t>       </a:t>
              </a:r>
              <a:r>
                <a:rPr kumimoji="1" lang="en-US" altLang="zh-CN" sz="3200" b="1" dirty="0" smtClean="0">
                  <a:solidFill>
                    <a:srgbClr val="000000"/>
                  </a:solidFill>
                  <a:latin typeface="Times New Roman" panose="02020603050405020304" pitchFamily="18" charset="0"/>
                  <a:ea typeface="华文新魏" panose="02010800040101010101" pitchFamily="2" charset="-122"/>
                </a:rPr>
                <a:t>3</a:t>
              </a:r>
              <a:r>
                <a:rPr kumimoji="1" lang="en-US" altLang="zh-CN" sz="3200" b="1" dirty="0">
                  <a:solidFill>
                    <a:srgbClr val="000000"/>
                  </a:solidFill>
                  <a:latin typeface="Times New Roman" panose="02020603050405020304" pitchFamily="18" charset="0"/>
                  <a:ea typeface="华文新魏" panose="02010800040101010101" pitchFamily="2" charset="-122"/>
                </a:rPr>
                <a:t>.</a:t>
              </a:r>
              <a:r>
                <a:rPr kumimoji="1" lang="zh-CN" altLang="en-US" sz="3200" b="1" dirty="0">
                  <a:solidFill>
                    <a:srgbClr val="000000"/>
                  </a:solidFill>
                  <a:latin typeface="Times New Roman" panose="02020603050405020304" pitchFamily="18" charset="0"/>
                  <a:ea typeface="华文新魏" panose="02010800040101010101" pitchFamily="2" charset="-122"/>
                </a:rPr>
                <a:t>双线性法向插值法</a:t>
              </a:r>
              <a:r>
                <a:rPr kumimoji="1" lang="en-US" altLang="zh-CN" sz="3200" b="1" dirty="0">
                  <a:solidFill>
                    <a:srgbClr val="000000"/>
                  </a:solidFill>
                  <a:latin typeface="Times New Roman" panose="02020603050405020304" pitchFamily="18" charset="0"/>
                  <a:ea typeface="华文新魏" panose="02010800040101010101" pitchFamily="2" charset="-122"/>
                </a:rPr>
                <a:t>(</a:t>
              </a:r>
              <a:r>
                <a:rPr kumimoji="1" lang="en-US" altLang="zh-CN" sz="3200" b="1" dirty="0" err="1">
                  <a:solidFill>
                    <a:srgbClr val="000000"/>
                  </a:solidFill>
                  <a:latin typeface="Times New Roman" panose="02020603050405020304" pitchFamily="18" charset="0"/>
                  <a:ea typeface="华文新魏" panose="02010800040101010101" pitchFamily="2" charset="-122"/>
                </a:rPr>
                <a:t>Phong</a:t>
              </a:r>
              <a:r>
                <a:rPr kumimoji="1" lang="en-US" altLang="zh-CN" sz="3200" b="1" dirty="0">
                  <a:solidFill>
                    <a:srgbClr val="000000"/>
                  </a:solidFill>
                  <a:latin typeface="Times New Roman" panose="02020603050405020304" pitchFamily="18" charset="0"/>
                  <a:ea typeface="华文新魏" panose="02010800040101010101" pitchFamily="2" charset="-122"/>
                </a:rPr>
                <a:t> </a:t>
              </a:r>
              <a:r>
                <a:rPr kumimoji="1" lang="zh-CN" altLang="en-US" sz="3200" b="1" dirty="0">
                  <a:solidFill>
                    <a:srgbClr val="000000"/>
                  </a:solidFill>
                  <a:latin typeface="Times New Roman" panose="02020603050405020304" pitchFamily="18" charset="0"/>
                  <a:ea typeface="华文新魏" panose="02010800040101010101" pitchFamily="2" charset="-122"/>
                </a:rPr>
                <a:t>冯氏法</a:t>
              </a:r>
              <a:r>
                <a:rPr kumimoji="1" lang="en-US" altLang="zh-CN" sz="3200" b="1" dirty="0">
                  <a:solidFill>
                    <a:srgbClr val="000000"/>
                  </a:solidFill>
                  <a:latin typeface="Times New Roman" panose="02020603050405020304" pitchFamily="18" charset="0"/>
                  <a:ea typeface="华文新魏" panose="02010800040101010101" pitchFamily="2" charset="-122"/>
                </a:rPr>
                <a:t>) </a:t>
              </a:r>
            </a:p>
            <a:p>
              <a:pPr eaLnBrk="1" hangingPunct="1">
                <a:lnSpc>
                  <a:spcPct val="120000"/>
                </a:lnSpc>
              </a:pPr>
              <a:r>
                <a:rPr kumimoji="1" lang="en-US" altLang="zh-CN" sz="2800" dirty="0">
                  <a:solidFill>
                    <a:srgbClr val="C00000"/>
                  </a:solidFill>
                  <a:latin typeface="Times New Roman" panose="02020603050405020304" pitchFamily="18" charset="0"/>
                  <a:ea typeface="华文新魏" panose="02010800040101010101" pitchFamily="2" charset="-122"/>
                </a:rPr>
                <a:t>    </a:t>
              </a:r>
              <a:r>
                <a:rPr kumimoji="1" lang="en-US" altLang="zh-CN" sz="2400" dirty="0">
                  <a:solidFill>
                    <a:srgbClr val="C00000"/>
                  </a:solidFill>
                  <a:latin typeface="Times New Roman" panose="02020603050405020304" pitchFamily="18" charset="0"/>
                  <a:ea typeface="华文新魏" panose="02010800040101010101" pitchFamily="2" charset="-122"/>
                </a:rPr>
                <a:t>1) </a:t>
              </a:r>
              <a:r>
                <a:rPr kumimoji="1" lang="zh-CN" altLang="en-US" sz="2400" dirty="0">
                  <a:solidFill>
                    <a:srgbClr val="C00000"/>
                  </a:solidFill>
                  <a:latin typeface="Times New Roman" panose="02020603050405020304" pitchFamily="18" charset="0"/>
                  <a:ea typeface="华文新魏" panose="02010800040101010101" pitchFamily="2" charset="-122"/>
                </a:rPr>
                <a:t>算法特点：</a:t>
              </a:r>
            </a:p>
            <a:p>
              <a:pPr algn="just" eaLnBrk="1" hangingPunct="1">
                <a:lnSpc>
                  <a:spcPct val="120000"/>
                </a:lnSpc>
              </a:pPr>
              <a:r>
                <a:rPr kumimoji="1" lang="zh-CN" altLang="en-US" sz="2400" dirty="0">
                  <a:solidFill>
                    <a:srgbClr val="000000"/>
                  </a:solidFill>
                  <a:latin typeface="Times New Roman" panose="02020603050405020304" pitchFamily="18" charset="0"/>
                  <a:ea typeface="华文新魏" panose="02010800040101010101" pitchFamily="2" charset="-122"/>
                </a:rPr>
                <a:t>      </a:t>
              </a:r>
              <a:r>
                <a:rPr kumimoji="1" lang="en-US" altLang="zh-CN" sz="2400" dirty="0">
                  <a:solidFill>
                    <a:srgbClr val="000000"/>
                  </a:solidFill>
                  <a:latin typeface="Times New Roman" panose="02020603050405020304" pitchFamily="18" charset="0"/>
                  <a:ea typeface="华文新魏" panose="02010800040101010101" pitchFamily="2" charset="-122"/>
                </a:rPr>
                <a:t>(1) </a:t>
              </a:r>
              <a:r>
                <a:rPr kumimoji="1" lang="zh-CN" altLang="en-US" sz="2400" dirty="0">
                  <a:solidFill>
                    <a:srgbClr val="000000"/>
                  </a:solidFill>
                  <a:latin typeface="Times New Roman" panose="02020603050405020304" pitchFamily="18" charset="0"/>
                  <a:ea typeface="华文新魏" panose="02010800040101010101" pitchFamily="2" charset="-122"/>
                </a:rPr>
                <a:t>保留双线性插值，用增量式对多边形边上各点和内域各点进行计算；</a:t>
              </a:r>
            </a:p>
          </p:txBody>
        </p:sp>
        <p:sp>
          <p:nvSpPr>
            <p:cNvPr id="66566" name="AutoShape 4"/>
            <p:cNvSpPr>
              <a:spLocks noChangeArrowheads="1"/>
            </p:cNvSpPr>
            <p:nvPr/>
          </p:nvSpPr>
          <p:spPr bwMode="auto">
            <a:xfrm>
              <a:off x="1655" y="1298"/>
              <a:ext cx="862" cy="136"/>
            </a:xfrm>
            <a:prstGeom prst="rightArrow">
              <a:avLst>
                <a:gd name="adj1" fmla="val 50000"/>
                <a:gd name="adj2" fmla="val 158456"/>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675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0" y="2492375"/>
            <a:ext cx="4684713" cy="3673475"/>
          </a:xfrm>
          <a:prstGeom prst="rect">
            <a:avLst/>
          </a:prstGeom>
          <a:noFill/>
          <a:ln w="38100" cmpd="dbl">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6564" name="Rectangle 6"/>
          <p:cNvSpPr>
            <a:spLocks noChangeArrowheads="1"/>
          </p:cNvSpPr>
          <p:nvPr/>
        </p:nvSpPr>
        <p:spPr bwMode="auto">
          <a:xfrm>
            <a:off x="0" y="2751138"/>
            <a:ext cx="4067175" cy="2456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2400" dirty="0">
                <a:solidFill>
                  <a:srgbClr val="000000"/>
                </a:solidFill>
                <a:latin typeface="Times New Roman" panose="02020603050405020304" pitchFamily="18" charset="0"/>
                <a:ea typeface="华文新魏" panose="02010800040101010101" pitchFamily="2" charset="-122"/>
              </a:rPr>
              <a:t>(2) </a:t>
            </a:r>
            <a:r>
              <a:rPr kumimoji="1" lang="zh-CN" altLang="en-US" sz="2400" dirty="0">
                <a:solidFill>
                  <a:srgbClr val="000000"/>
                </a:solidFill>
                <a:latin typeface="Times New Roman" panose="02020603050405020304" pitchFamily="18" charset="0"/>
                <a:ea typeface="华文新魏" panose="02010800040101010101" pitchFamily="2" charset="-122"/>
              </a:rPr>
              <a:t>对顶点法向量插值，顶点法矢按亮度插值法计算；</a:t>
            </a:r>
          </a:p>
          <a:p>
            <a:pPr algn="just" eaLnBrk="1" hangingPunct="1">
              <a:lnSpc>
                <a:spcPct val="120000"/>
              </a:lnSpc>
            </a:pPr>
            <a:r>
              <a:rPr kumimoji="1" lang="zh-CN" altLang="en-US" sz="2400" dirty="0">
                <a:solidFill>
                  <a:srgbClr val="000000"/>
                </a:solidFill>
                <a:latin typeface="Times New Roman" panose="02020603050405020304" pitchFamily="18" charset="0"/>
                <a:ea typeface="华文新魏" panose="02010800040101010101" pitchFamily="2" charset="-122"/>
              </a:rPr>
              <a:t>      </a:t>
            </a:r>
            <a:r>
              <a:rPr kumimoji="1" lang="en-US" altLang="zh-CN" sz="2400" dirty="0">
                <a:solidFill>
                  <a:srgbClr val="000000"/>
                </a:solidFill>
                <a:latin typeface="Times New Roman" panose="02020603050405020304" pitchFamily="18" charset="0"/>
                <a:ea typeface="华文新魏" panose="02010800040101010101" pitchFamily="2" charset="-122"/>
              </a:rPr>
              <a:t>(3) </a:t>
            </a:r>
            <a:r>
              <a:rPr kumimoji="1" lang="zh-CN" altLang="en-US" sz="2400" dirty="0">
                <a:solidFill>
                  <a:srgbClr val="000000"/>
                </a:solidFill>
                <a:latin typeface="Times New Roman" panose="02020603050405020304" pitchFamily="18" charset="0"/>
                <a:ea typeface="华文新魏" panose="02010800040101010101" pitchFamily="2" charset="-122"/>
              </a:rPr>
              <a:t>对每一个象素，由法矢计算其亮度。</a:t>
            </a:r>
          </a:p>
          <a:p>
            <a:pPr algn="just" eaLnBrk="1" hangingPunct="1">
              <a:lnSpc>
                <a:spcPct val="120000"/>
              </a:lnSpc>
            </a:pPr>
            <a:endParaRPr kumimoji="1" lang="en-US" altLang="zh-CN" sz="2800" dirty="0">
              <a:solidFill>
                <a:srgbClr val="000000"/>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7589"/>
                                        </p:tgtEl>
                                        <p:attrNameLst>
                                          <p:attrName>style.visibility</p:attrName>
                                        </p:attrNameLst>
                                      </p:cBhvr>
                                      <p:to>
                                        <p:strVal val="visible"/>
                                      </p:to>
                                    </p:set>
                                    <p:anim calcmode="lin" valueType="num">
                                      <p:cBhvr>
                                        <p:cTn id="7" dur="500" fill="hold"/>
                                        <p:tgtEl>
                                          <p:spTgt spid="67589"/>
                                        </p:tgtEl>
                                        <p:attrNameLst>
                                          <p:attrName>ppt_w</p:attrName>
                                        </p:attrNameLst>
                                      </p:cBhvr>
                                      <p:tavLst>
                                        <p:tav tm="0">
                                          <p:val>
                                            <p:fltVal val="0"/>
                                          </p:val>
                                        </p:tav>
                                        <p:tav tm="100000">
                                          <p:val>
                                            <p:strVal val="#ppt_w"/>
                                          </p:val>
                                        </p:tav>
                                      </p:tavLst>
                                    </p:anim>
                                    <p:anim calcmode="lin" valueType="num">
                                      <p:cBhvr>
                                        <p:cTn id="8" dur="500" fill="hold"/>
                                        <p:tgtEl>
                                          <p:spTgt spid="6758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692150"/>
            <a:ext cx="9144000" cy="565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sz="2800" dirty="0">
                <a:solidFill>
                  <a:srgbClr val="C00000"/>
                </a:solidFill>
                <a:latin typeface="Times New Roman" panose="02020603050405020304" pitchFamily="18" charset="0"/>
                <a:ea typeface="华文新魏" panose="02010800040101010101" pitchFamily="2" charset="-122"/>
              </a:rPr>
              <a:t> </a:t>
            </a:r>
            <a:r>
              <a:rPr kumimoji="1" lang="en-US" altLang="zh-CN" sz="2800" b="1" dirty="0">
                <a:solidFill>
                  <a:srgbClr val="C00000"/>
                </a:solidFill>
                <a:latin typeface="Times New Roman" panose="02020603050405020304" pitchFamily="18" charset="0"/>
                <a:ea typeface="华文新魏" panose="02010800040101010101" pitchFamily="2" charset="-122"/>
              </a:rPr>
              <a:t>2) </a:t>
            </a:r>
            <a:r>
              <a:rPr kumimoji="1" lang="zh-CN" altLang="en-US" sz="2800" b="1" dirty="0">
                <a:solidFill>
                  <a:srgbClr val="C00000"/>
                </a:solidFill>
                <a:latin typeface="Times New Roman" panose="02020603050405020304" pitchFamily="18" charset="0"/>
                <a:ea typeface="华文新魏" panose="02010800040101010101" pitchFamily="2" charset="-122"/>
              </a:rPr>
              <a:t>算法步骤：</a:t>
            </a:r>
          </a:p>
          <a:p>
            <a:pPr eaLnBrk="1" hangingPunct="1">
              <a:lnSpc>
                <a:spcPct val="11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000000"/>
                </a:solidFill>
                <a:latin typeface="Times New Roman" panose="02020603050405020304" pitchFamily="18" charset="0"/>
                <a:ea typeface="华文新魏" panose="02010800040101010101" pitchFamily="2" charset="-122"/>
              </a:rPr>
              <a:t>(1) </a:t>
            </a:r>
            <a:r>
              <a:rPr kumimoji="1" lang="zh-CN" altLang="en-US" sz="2800" dirty="0">
                <a:solidFill>
                  <a:srgbClr val="000000"/>
                </a:solidFill>
                <a:latin typeface="Times New Roman" panose="02020603050405020304" pitchFamily="18" charset="0"/>
                <a:ea typeface="华文新魏" panose="02010800040101010101" pitchFamily="2" charset="-122"/>
              </a:rPr>
              <a:t>根据顶点信息计算各多边形面的外法线向量；</a:t>
            </a:r>
          </a:p>
          <a:p>
            <a:pPr eaLnBrk="1" hangingPunct="1">
              <a:lnSpc>
                <a:spcPct val="11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000000"/>
                </a:solidFill>
                <a:latin typeface="Times New Roman" panose="02020603050405020304" pitchFamily="18" charset="0"/>
                <a:ea typeface="华文新魏" panose="02010800040101010101" pitchFamily="2" charset="-122"/>
              </a:rPr>
              <a:t>(2) </a:t>
            </a:r>
            <a:r>
              <a:rPr kumimoji="1" lang="zh-CN" altLang="en-US" sz="2800" dirty="0">
                <a:solidFill>
                  <a:srgbClr val="000000"/>
                </a:solidFill>
                <a:latin typeface="Times New Roman" panose="02020603050405020304" pitchFamily="18" charset="0"/>
                <a:ea typeface="华文新魏" panose="02010800040101010101" pitchFamily="2" charset="-122"/>
              </a:rPr>
              <a:t>求多边形各顶点的法向矢量；</a:t>
            </a:r>
          </a:p>
          <a:p>
            <a:pPr eaLnBrk="1" hangingPunct="1">
              <a:lnSpc>
                <a:spcPct val="11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dirty="0">
                <a:solidFill>
                  <a:srgbClr val="000000"/>
                </a:solidFill>
                <a:latin typeface="Times New Roman" panose="02020603050405020304" pitchFamily="18" charset="0"/>
                <a:ea typeface="华文新魏" panose="02010800040101010101" pitchFamily="2" charset="-122"/>
              </a:rPr>
              <a:t>(3) </a:t>
            </a:r>
            <a:r>
              <a:rPr kumimoji="1" lang="zh-CN" altLang="en-US" sz="2800" dirty="0">
                <a:solidFill>
                  <a:srgbClr val="000000"/>
                </a:solidFill>
                <a:latin typeface="Times New Roman" panose="02020603050405020304" pitchFamily="18" charset="0"/>
                <a:ea typeface="华文新魏" panose="02010800040101010101" pitchFamily="2" charset="-122"/>
              </a:rPr>
              <a:t>求扫描线与多边形边交点的法矢</a:t>
            </a:r>
          </a:p>
          <a:p>
            <a:pPr eaLnBrk="1" hangingPunct="1">
              <a:lnSpc>
                <a:spcPct val="11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3200" b="1" i="1" dirty="0">
                <a:solidFill>
                  <a:srgbClr val="000000"/>
                </a:solidFill>
                <a:latin typeface="Times New Roman" panose="02020603050405020304" pitchFamily="18" charset="0"/>
                <a:ea typeface="华文新魏" panose="02010800040101010101" pitchFamily="2" charset="-122"/>
              </a:rPr>
              <a:t>N</a:t>
            </a:r>
            <a:r>
              <a:rPr kumimoji="1" lang="en-US" altLang="zh-CN" sz="3200" i="1" baseline="-25000" dirty="0">
                <a:solidFill>
                  <a:srgbClr val="000000"/>
                </a:solidFill>
                <a:latin typeface="Times New Roman" panose="02020603050405020304" pitchFamily="18" charset="0"/>
                <a:ea typeface="华文新魏" panose="02010800040101010101" pitchFamily="2" charset="-122"/>
              </a:rPr>
              <a:t>a</a:t>
            </a:r>
            <a:r>
              <a:rPr kumimoji="1" lang="en-US" altLang="zh-CN" sz="3200" i="1" dirty="0">
                <a:solidFill>
                  <a:srgbClr val="000000"/>
                </a:solidFill>
                <a:latin typeface="Times New Roman" panose="02020603050405020304" pitchFamily="18" charset="0"/>
                <a:ea typeface="华文新魏" panose="02010800040101010101" pitchFamily="2" charset="-122"/>
              </a:rPr>
              <a:t>=</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b="1" i="1" dirty="0">
                <a:solidFill>
                  <a:srgbClr val="000000"/>
                </a:solidFill>
                <a:latin typeface="Times New Roman" panose="02020603050405020304" pitchFamily="18" charset="0"/>
                <a:ea typeface="华文新魏" panose="02010800040101010101" pitchFamily="2" charset="-122"/>
              </a:rPr>
              <a:t>N</a:t>
            </a:r>
            <a:r>
              <a:rPr kumimoji="1" lang="en-US" altLang="zh-CN" sz="3200" baseline="-25000" dirty="0">
                <a:solidFill>
                  <a:srgbClr val="000000"/>
                </a:solidFill>
                <a:latin typeface="Times New Roman" panose="02020603050405020304" pitchFamily="18" charset="0"/>
                <a:ea typeface="华文新魏" panose="02010800040101010101" pitchFamily="2" charset="-122"/>
              </a:rPr>
              <a:t>1</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i="1" baseline="-25000" dirty="0">
                <a:solidFill>
                  <a:srgbClr val="000000"/>
                </a:solidFill>
                <a:latin typeface="Times New Roman" panose="02020603050405020304" pitchFamily="18" charset="0"/>
                <a:ea typeface="华文新魏" panose="02010800040101010101" pitchFamily="2" charset="-122"/>
              </a:rPr>
              <a:t>s</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a:solidFill>
                  <a:srgbClr val="000000"/>
                </a:solidFill>
                <a:latin typeface="Times New Roman" panose="02020603050405020304" pitchFamily="18" charset="0"/>
                <a:ea typeface="华文新魏" panose="02010800040101010101" pitchFamily="2" charset="-122"/>
              </a:rPr>
              <a:t>2</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 </a:t>
            </a:r>
            <a:r>
              <a:rPr kumimoji="1" lang="en-US" altLang="zh-CN" sz="3200" b="1" i="1" dirty="0">
                <a:solidFill>
                  <a:srgbClr val="000000"/>
                </a:solidFill>
                <a:latin typeface="Times New Roman" panose="02020603050405020304" pitchFamily="18" charset="0"/>
                <a:ea typeface="华文新魏" panose="02010800040101010101" pitchFamily="2" charset="-122"/>
              </a:rPr>
              <a:t>N</a:t>
            </a:r>
            <a:r>
              <a:rPr kumimoji="1" lang="en-US" altLang="zh-CN" sz="3200" baseline="-25000" dirty="0">
                <a:solidFill>
                  <a:srgbClr val="000000"/>
                </a:solidFill>
                <a:latin typeface="Times New Roman" panose="02020603050405020304" pitchFamily="18" charset="0"/>
                <a:ea typeface="华文新魏" panose="02010800040101010101" pitchFamily="2" charset="-122"/>
              </a:rPr>
              <a:t>2</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a:solidFill>
                  <a:srgbClr val="000000"/>
                </a:solidFill>
                <a:latin typeface="Times New Roman" panose="02020603050405020304" pitchFamily="18" charset="0"/>
                <a:ea typeface="华文新魏" panose="02010800040101010101" pitchFamily="2" charset="-122"/>
              </a:rPr>
              <a:t>1</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i="1" baseline="-25000" dirty="0">
                <a:solidFill>
                  <a:srgbClr val="000000"/>
                </a:solidFill>
                <a:latin typeface="Times New Roman" panose="02020603050405020304" pitchFamily="18" charset="0"/>
                <a:ea typeface="华文新魏" panose="02010800040101010101" pitchFamily="2" charset="-122"/>
              </a:rPr>
              <a:t>s</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a:solidFill>
                  <a:srgbClr val="000000"/>
                </a:solidFill>
                <a:latin typeface="Times New Roman" panose="02020603050405020304" pitchFamily="18" charset="0"/>
                <a:ea typeface="华文新魏" panose="02010800040101010101" pitchFamily="2" charset="-122"/>
              </a:rPr>
              <a:t>1</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a:solidFill>
                  <a:srgbClr val="000000"/>
                </a:solidFill>
                <a:latin typeface="Times New Roman" panose="02020603050405020304" pitchFamily="18" charset="0"/>
                <a:ea typeface="华文新魏" panose="02010800040101010101" pitchFamily="2" charset="-122"/>
              </a:rPr>
              <a:t>2</a:t>
            </a:r>
            <a:r>
              <a:rPr kumimoji="1" lang="en-US" altLang="zh-CN" sz="3200" dirty="0">
                <a:solidFill>
                  <a:srgbClr val="000000"/>
                </a:solidFill>
                <a:latin typeface="Times New Roman" panose="02020603050405020304" pitchFamily="18" charset="0"/>
                <a:ea typeface="华文新魏" panose="02010800040101010101" pitchFamily="2" charset="-122"/>
              </a:rPr>
              <a:t>)</a:t>
            </a:r>
          </a:p>
          <a:p>
            <a:pPr eaLnBrk="1" hangingPunct="1">
              <a:lnSpc>
                <a:spcPct val="110000"/>
              </a:lnSpc>
            </a:pPr>
            <a:r>
              <a:rPr kumimoji="1" lang="en-US" altLang="zh-CN" sz="3200" i="1" dirty="0">
                <a:solidFill>
                  <a:srgbClr val="000000"/>
                </a:solidFill>
                <a:latin typeface="Times New Roman" panose="02020603050405020304" pitchFamily="18" charset="0"/>
                <a:ea typeface="华文新魏" panose="02010800040101010101" pitchFamily="2" charset="-122"/>
              </a:rPr>
              <a:t>                 </a:t>
            </a:r>
            <a:r>
              <a:rPr kumimoji="1" lang="en-US" altLang="zh-CN" sz="3200" b="1" i="1" dirty="0" err="1">
                <a:solidFill>
                  <a:srgbClr val="000000"/>
                </a:solidFill>
                <a:latin typeface="Times New Roman" panose="02020603050405020304" pitchFamily="18" charset="0"/>
                <a:ea typeface="华文新魏" panose="02010800040101010101" pitchFamily="2" charset="-122"/>
              </a:rPr>
              <a:t>N</a:t>
            </a:r>
            <a:r>
              <a:rPr kumimoji="1" lang="en-US" altLang="zh-CN" sz="32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3200" i="1" dirty="0">
                <a:solidFill>
                  <a:srgbClr val="000000"/>
                </a:solidFill>
                <a:latin typeface="Times New Roman" panose="02020603050405020304" pitchFamily="18" charset="0"/>
                <a:ea typeface="华文新魏" panose="02010800040101010101" pitchFamily="2" charset="-122"/>
              </a:rPr>
              <a:t>=</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b="1" i="1" dirty="0">
                <a:solidFill>
                  <a:srgbClr val="000000"/>
                </a:solidFill>
                <a:latin typeface="Times New Roman" panose="02020603050405020304" pitchFamily="18" charset="0"/>
                <a:ea typeface="华文新魏" panose="02010800040101010101" pitchFamily="2" charset="-122"/>
              </a:rPr>
              <a:t>N</a:t>
            </a:r>
            <a:r>
              <a:rPr kumimoji="1" lang="en-US" altLang="zh-CN" sz="3200" baseline="-25000" dirty="0">
                <a:solidFill>
                  <a:srgbClr val="000000"/>
                </a:solidFill>
                <a:latin typeface="Times New Roman" panose="02020603050405020304" pitchFamily="18" charset="0"/>
                <a:ea typeface="华文新魏" panose="02010800040101010101" pitchFamily="2" charset="-122"/>
              </a:rPr>
              <a:t>1</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i="1" baseline="-25000" dirty="0">
                <a:solidFill>
                  <a:srgbClr val="000000"/>
                </a:solidFill>
                <a:latin typeface="Times New Roman" panose="02020603050405020304" pitchFamily="18" charset="0"/>
                <a:ea typeface="华文新魏" panose="02010800040101010101" pitchFamily="2" charset="-122"/>
              </a:rPr>
              <a:t>s</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a:solidFill>
                  <a:srgbClr val="000000"/>
                </a:solidFill>
                <a:latin typeface="Times New Roman" panose="02020603050405020304" pitchFamily="18" charset="0"/>
                <a:ea typeface="华文新魏" panose="02010800040101010101" pitchFamily="2" charset="-122"/>
              </a:rPr>
              <a:t>4</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 </a:t>
            </a:r>
            <a:r>
              <a:rPr kumimoji="1" lang="en-US" altLang="zh-CN" sz="3200" b="1" i="1" dirty="0">
                <a:solidFill>
                  <a:srgbClr val="000000"/>
                </a:solidFill>
                <a:latin typeface="Times New Roman" panose="02020603050405020304" pitchFamily="18" charset="0"/>
                <a:ea typeface="华文新魏" panose="02010800040101010101" pitchFamily="2" charset="-122"/>
              </a:rPr>
              <a:t>N</a:t>
            </a:r>
            <a:r>
              <a:rPr kumimoji="1" lang="en-US" altLang="zh-CN" sz="3200" baseline="-25000" dirty="0">
                <a:solidFill>
                  <a:srgbClr val="000000"/>
                </a:solidFill>
                <a:latin typeface="Times New Roman" panose="02020603050405020304" pitchFamily="18" charset="0"/>
                <a:ea typeface="华文新魏" panose="02010800040101010101" pitchFamily="2" charset="-122"/>
              </a:rPr>
              <a:t>4</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a:solidFill>
                  <a:srgbClr val="000000"/>
                </a:solidFill>
                <a:latin typeface="Times New Roman" panose="02020603050405020304" pitchFamily="18" charset="0"/>
                <a:ea typeface="华文新魏" panose="02010800040101010101" pitchFamily="2" charset="-122"/>
              </a:rPr>
              <a:t>1</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i="1" baseline="-25000" dirty="0">
                <a:solidFill>
                  <a:srgbClr val="000000"/>
                </a:solidFill>
                <a:latin typeface="Times New Roman" panose="02020603050405020304" pitchFamily="18" charset="0"/>
                <a:ea typeface="华文新魏" panose="02010800040101010101" pitchFamily="2" charset="-122"/>
              </a:rPr>
              <a:t>s</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a:solidFill>
                  <a:srgbClr val="000000"/>
                </a:solidFill>
                <a:latin typeface="Times New Roman" panose="02020603050405020304" pitchFamily="18" charset="0"/>
                <a:ea typeface="华文新魏" panose="02010800040101010101" pitchFamily="2" charset="-122"/>
              </a:rPr>
              <a:t>1</a:t>
            </a:r>
            <a:r>
              <a:rPr kumimoji="1" lang="en-US" altLang="zh-CN" sz="3200" i="1" dirty="0">
                <a:solidFill>
                  <a:srgbClr val="000000"/>
                </a:solidFill>
                <a:latin typeface="Times New Roman" panose="02020603050405020304" pitchFamily="18" charset="0"/>
                <a:ea typeface="华文新魏" panose="02010800040101010101" pitchFamily="2" charset="-122"/>
              </a:rPr>
              <a:t>-y</a:t>
            </a:r>
            <a:r>
              <a:rPr kumimoji="1" lang="en-US" altLang="zh-CN" sz="3200" baseline="-25000" dirty="0">
                <a:solidFill>
                  <a:srgbClr val="000000"/>
                </a:solidFill>
                <a:latin typeface="Times New Roman" panose="02020603050405020304" pitchFamily="18" charset="0"/>
                <a:ea typeface="华文新魏" panose="02010800040101010101" pitchFamily="2" charset="-122"/>
              </a:rPr>
              <a:t>4</a:t>
            </a:r>
            <a:r>
              <a:rPr kumimoji="1" lang="en-US" altLang="zh-CN" sz="3200" dirty="0">
                <a:solidFill>
                  <a:srgbClr val="000000"/>
                </a:solidFill>
                <a:latin typeface="Times New Roman" panose="02020603050405020304" pitchFamily="18" charset="0"/>
                <a:ea typeface="华文新魏" panose="02010800040101010101" pitchFamily="2" charset="-122"/>
              </a:rPr>
              <a:t>)</a:t>
            </a:r>
          </a:p>
          <a:p>
            <a:pPr eaLnBrk="1" hangingPunct="1">
              <a:lnSpc>
                <a:spcPct val="110000"/>
              </a:lnSpc>
            </a:pPr>
            <a:r>
              <a:rPr kumimoji="1" lang="en-US" altLang="zh-CN" sz="2800" dirty="0">
                <a:solidFill>
                  <a:srgbClr val="000000"/>
                </a:solidFill>
                <a:latin typeface="Times New Roman" panose="02020603050405020304" pitchFamily="18" charset="0"/>
                <a:ea typeface="华文新魏" panose="02010800040101010101" pitchFamily="2" charset="-122"/>
              </a:rPr>
              <a:t>      (4) </a:t>
            </a:r>
            <a:r>
              <a:rPr kumimoji="1" lang="zh-CN" altLang="en-US" sz="2800" dirty="0">
                <a:solidFill>
                  <a:srgbClr val="000000"/>
                </a:solidFill>
                <a:latin typeface="Times New Roman" panose="02020603050405020304" pitchFamily="18" charset="0"/>
                <a:ea typeface="华文新魏" panose="02010800040101010101" pitchFamily="2" charset="-122"/>
              </a:rPr>
              <a:t>求扫描线上点的法矢</a:t>
            </a:r>
          </a:p>
          <a:p>
            <a:pPr eaLnBrk="1" hangingPunct="1">
              <a:lnSpc>
                <a:spcPct val="11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3200" b="1" i="1" dirty="0">
                <a:solidFill>
                  <a:srgbClr val="000000"/>
                </a:solidFill>
                <a:latin typeface="Times New Roman" panose="02020603050405020304" pitchFamily="18" charset="0"/>
                <a:ea typeface="华文新魏" panose="02010800040101010101" pitchFamily="2" charset="-122"/>
              </a:rPr>
              <a:t>N</a:t>
            </a:r>
            <a:r>
              <a:rPr kumimoji="1" lang="en-US" altLang="zh-CN" sz="3200" i="1" baseline="-25000" dirty="0">
                <a:solidFill>
                  <a:srgbClr val="000000"/>
                </a:solidFill>
                <a:latin typeface="Times New Roman" panose="02020603050405020304" pitchFamily="18" charset="0"/>
                <a:ea typeface="华文新魏" panose="02010800040101010101" pitchFamily="2" charset="-122"/>
              </a:rPr>
              <a:t>s</a:t>
            </a:r>
            <a:r>
              <a:rPr kumimoji="1" lang="en-US" altLang="zh-CN" sz="3200" i="1" dirty="0">
                <a:solidFill>
                  <a:srgbClr val="000000"/>
                </a:solidFill>
                <a:latin typeface="Times New Roman" panose="02020603050405020304" pitchFamily="18" charset="0"/>
                <a:ea typeface="华文新魏" panose="02010800040101010101" pitchFamily="2" charset="-122"/>
              </a:rPr>
              <a:t>=</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b="1" i="1" dirty="0">
                <a:solidFill>
                  <a:srgbClr val="000000"/>
                </a:solidFill>
                <a:latin typeface="Times New Roman" panose="02020603050405020304" pitchFamily="18" charset="0"/>
                <a:ea typeface="华文新魏" panose="02010800040101010101" pitchFamily="2" charset="-122"/>
              </a:rPr>
              <a:t>N</a:t>
            </a:r>
            <a:r>
              <a:rPr kumimoji="1" lang="en-US" altLang="zh-CN" sz="3200" i="1" baseline="-25000" dirty="0">
                <a:solidFill>
                  <a:srgbClr val="000000"/>
                </a:solidFill>
                <a:latin typeface="Times New Roman" panose="02020603050405020304" pitchFamily="18" charset="0"/>
                <a:ea typeface="华文新魏" panose="02010800040101010101" pitchFamily="2" charset="-122"/>
              </a:rPr>
              <a:t>a</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err="1">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3200" i="1" dirty="0" err="1">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a:solidFill>
                  <a:srgbClr val="000000"/>
                </a:solidFill>
                <a:latin typeface="Times New Roman" panose="02020603050405020304" pitchFamily="18" charset="0"/>
                <a:ea typeface="华文新魏" panose="02010800040101010101" pitchFamily="2" charset="-122"/>
              </a:rPr>
              <a:t>s</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 </a:t>
            </a:r>
            <a:r>
              <a:rPr kumimoji="1" lang="en-US" altLang="zh-CN" sz="3200" b="1" i="1" dirty="0" err="1">
                <a:solidFill>
                  <a:srgbClr val="000000"/>
                </a:solidFill>
                <a:latin typeface="Times New Roman" panose="02020603050405020304" pitchFamily="18" charset="0"/>
                <a:ea typeface="华文新魏" panose="02010800040101010101" pitchFamily="2" charset="-122"/>
              </a:rPr>
              <a:t>N</a:t>
            </a:r>
            <a:r>
              <a:rPr kumimoji="1" lang="en-US" altLang="zh-CN" sz="32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err="1">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a:solidFill>
                  <a:srgbClr val="000000"/>
                </a:solidFill>
                <a:latin typeface="Times New Roman" panose="02020603050405020304" pitchFamily="18" charset="0"/>
                <a:ea typeface="华文新魏" panose="02010800040101010101" pitchFamily="2" charset="-122"/>
              </a:rPr>
              <a:t>s</a:t>
            </a:r>
            <a:r>
              <a:rPr kumimoji="1" lang="en-US" altLang="zh-CN" sz="3200" i="1" dirty="0" err="1">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a:solidFill>
                  <a:srgbClr val="000000"/>
                </a:solidFill>
                <a:latin typeface="Times New Roman" panose="02020603050405020304" pitchFamily="18" charset="0"/>
                <a:ea typeface="华文新魏" panose="02010800040101010101" pitchFamily="2" charset="-122"/>
              </a:rPr>
              <a:t>/</a:t>
            </a:r>
            <a:r>
              <a:rPr kumimoji="1" lang="en-US" altLang="zh-CN" sz="3200" dirty="0">
                <a:solidFill>
                  <a:srgbClr val="000000"/>
                </a:solidFill>
                <a:latin typeface="Times New Roman" panose="02020603050405020304" pitchFamily="18" charset="0"/>
                <a:ea typeface="华文新魏" panose="02010800040101010101" pitchFamily="2" charset="-122"/>
              </a:rPr>
              <a:t>(</a:t>
            </a:r>
            <a:r>
              <a:rPr kumimoji="1" lang="en-US" altLang="zh-CN" sz="3200" i="1" dirty="0" err="1">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3200" i="1" dirty="0" err="1">
                <a:solidFill>
                  <a:srgbClr val="000000"/>
                </a:solidFill>
                <a:latin typeface="Times New Roman" panose="02020603050405020304" pitchFamily="18" charset="0"/>
                <a:ea typeface="华文新魏" panose="02010800040101010101" pitchFamily="2" charset="-122"/>
              </a:rPr>
              <a:t>-x</a:t>
            </a:r>
            <a:r>
              <a:rPr kumimoji="1" lang="en-US" altLang="zh-CN" sz="3200"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3200" dirty="0">
                <a:solidFill>
                  <a:srgbClr val="000000"/>
                </a:solidFill>
                <a:latin typeface="Times New Roman" panose="02020603050405020304" pitchFamily="18" charset="0"/>
                <a:ea typeface="华文新魏" panose="02010800040101010101" pitchFamily="2" charset="-122"/>
              </a:rPr>
              <a:t>)</a:t>
            </a:r>
          </a:p>
          <a:p>
            <a:pPr eaLnBrk="1" hangingPunct="1">
              <a:lnSpc>
                <a:spcPct val="110000"/>
              </a:lnSpc>
            </a:pPr>
            <a:r>
              <a:rPr kumimoji="1" lang="en-US" altLang="zh-CN" sz="2800" dirty="0">
                <a:solidFill>
                  <a:srgbClr val="000000"/>
                </a:solidFill>
                <a:latin typeface="Times New Roman" panose="02020603050405020304" pitchFamily="18" charset="0"/>
                <a:ea typeface="华文新魏" panose="02010800040101010101" pitchFamily="2" charset="-122"/>
              </a:rPr>
              <a:t>      (5) </a:t>
            </a:r>
            <a:r>
              <a:rPr kumimoji="1" lang="zh-CN" altLang="en-US" sz="2800" dirty="0">
                <a:solidFill>
                  <a:srgbClr val="000000"/>
                </a:solidFill>
                <a:latin typeface="Times New Roman" panose="02020603050405020304" pitchFamily="18" charset="0"/>
                <a:ea typeface="华文新魏" panose="02010800040101010101" pitchFamily="2" charset="-122"/>
              </a:rPr>
              <a:t>求扫描线上各点的亮度值                     </a:t>
            </a:r>
          </a:p>
          <a:p>
            <a:pPr eaLnBrk="1" hangingPunct="1">
              <a:lnSpc>
                <a:spcPct val="110000"/>
              </a:lnSpc>
            </a:pPr>
            <a:r>
              <a:rPr kumimoji="1" lang="zh-CN" altLang="en-US" sz="2800" dirty="0">
                <a:solidFill>
                  <a:srgbClr val="000000"/>
                </a:solidFill>
                <a:latin typeface="Times New Roman" panose="02020603050405020304" pitchFamily="18" charset="0"/>
                <a:ea typeface="华文新魏" panose="02010800040101010101" pitchFamily="2" charset="-122"/>
              </a:rPr>
              <a:t>                </a:t>
            </a:r>
            <a:r>
              <a:rPr kumimoji="1" lang="en-US" altLang="zh-CN" sz="2800" i="1" dirty="0">
                <a:solidFill>
                  <a:srgbClr val="000000"/>
                </a:solidFill>
                <a:latin typeface="Times New Roman" panose="02020603050405020304" pitchFamily="18" charset="0"/>
                <a:ea typeface="华文新魏" panose="02010800040101010101" pitchFamily="2" charset="-122"/>
              </a:rPr>
              <a:t>I</a:t>
            </a:r>
            <a:r>
              <a:rPr kumimoji="1" lang="en-US" altLang="zh-CN" sz="2800" dirty="0">
                <a:solidFill>
                  <a:srgbClr val="000000"/>
                </a:solidFill>
                <a:latin typeface="Times New Roman" panose="02020603050405020304" pitchFamily="18" charset="0"/>
                <a:ea typeface="华文新魏" panose="02010800040101010101" pitchFamily="2" charset="-122"/>
              </a:rPr>
              <a:t>(r</a:t>
            </a:r>
            <a:r>
              <a:rPr kumimoji="1" lang="zh-CN" altLang="en-US" sz="2800" dirty="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000000"/>
                </a:solidFill>
                <a:latin typeface="Times New Roman" panose="02020603050405020304" pitchFamily="18" charset="0"/>
                <a:ea typeface="华文新魏" panose="02010800040101010101" pitchFamily="2" charset="-122"/>
              </a:rPr>
              <a:t>g</a:t>
            </a:r>
            <a:r>
              <a:rPr kumimoji="1" lang="zh-CN" altLang="en-US" sz="2800" dirty="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000000"/>
                </a:solidFill>
                <a:latin typeface="Times New Roman" panose="02020603050405020304" pitchFamily="18" charset="0"/>
                <a:ea typeface="华文新魏" panose="02010800040101010101" pitchFamily="2" charset="-122"/>
              </a:rPr>
              <a:t>b)=</a:t>
            </a:r>
            <a:r>
              <a:rPr kumimoji="1" lang="en-US" altLang="zh-CN" sz="2800" i="1" dirty="0" err="1">
                <a:solidFill>
                  <a:srgbClr val="000000"/>
                </a:solidFill>
                <a:latin typeface="Times New Roman" panose="02020603050405020304" pitchFamily="18" charset="0"/>
                <a:ea typeface="华文新魏" panose="02010800040101010101" pitchFamily="2" charset="-122"/>
              </a:rPr>
              <a:t>I</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2800" dirty="0">
                <a:solidFill>
                  <a:srgbClr val="000000"/>
                </a:solidFill>
                <a:latin typeface="Times New Roman" panose="02020603050405020304" pitchFamily="18" charset="0"/>
                <a:ea typeface="华文新魏" panose="02010800040101010101" pitchFamily="2" charset="-122"/>
              </a:rPr>
              <a:t>(r</a:t>
            </a:r>
            <a:r>
              <a:rPr kumimoji="1" lang="zh-CN" altLang="en-US" sz="2800" dirty="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000000"/>
                </a:solidFill>
                <a:latin typeface="Times New Roman" panose="02020603050405020304" pitchFamily="18" charset="0"/>
                <a:ea typeface="华文新魏" panose="02010800040101010101" pitchFamily="2" charset="-122"/>
              </a:rPr>
              <a:t>g</a:t>
            </a:r>
            <a:r>
              <a:rPr kumimoji="1" lang="zh-CN" altLang="en-US" sz="2800" dirty="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000000"/>
                </a:solidFill>
                <a:latin typeface="Times New Roman" panose="02020603050405020304" pitchFamily="18" charset="0"/>
                <a:ea typeface="华文新魏" panose="02010800040101010101" pitchFamily="2" charset="-122"/>
              </a:rPr>
              <a:t>b)</a:t>
            </a:r>
            <a:r>
              <a:rPr kumimoji="1" lang="en-US" altLang="zh-CN" sz="2800" i="1" dirty="0" err="1">
                <a:solidFill>
                  <a:srgbClr val="000000"/>
                </a:solidFill>
                <a:latin typeface="Times New Roman" panose="02020603050405020304" pitchFamily="18" charset="0"/>
                <a:ea typeface="华文新魏" panose="02010800040101010101" pitchFamily="2" charset="-122"/>
              </a:rPr>
              <a:t>K</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2800" dirty="0">
                <a:solidFill>
                  <a:srgbClr val="000000"/>
                </a:solidFill>
                <a:latin typeface="Times New Roman" panose="02020603050405020304" pitchFamily="18" charset="0"/>
                <a:ea typeface="华文新魏" panose="02010800040101010101" pitchFamily="2" charset="-122"/>
              </a:rPr>
              <a:t>(r</a:t>
            </a:r>
            <a:r>
              <a:rPr kumimoji="1" lang="zh-CN" altLang="en-US" sz="2800" dirty="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000000"/>
                </a:solidFill>
                <a:latin typeface="Times New Roman" panose="02020603050405020304" pitchFamily="18" charset="0"/>
                <a:ea typeface="华文新魏" panose="02010800040101010101" pitchFamily="2" charset="-122"/>
              </a:rPr>
              <a:t>g</a:t>
            </a:r>
            <a:r>
              <a:rPr kumimoji="1" lang="zh-CN" altLang="en-US" sz="2800" dirty="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000000"/>
                </a:solidFill>
                <a:latin typeface="Times New Roman" panose="02020603050405020304" pitchFamily="18" charset="0"/>
                <a:ea typeface="华文新魏" panose="02010800040101010101" pitchFamily="2" charset="-122"/>
              </a:rPr>
              <a:t>b)+</a:t>
            </a:r>
            <a:r>
              <a:rPr kumimoji="1" lang="en-US" altLang="zh-CN" sz="2800" i="1" dirty="0" err="1">
                <a:solidFill>
                  <a:srgbClr val="000000"/>
                </a:solidFill>
                <a:latin typeface="Times New Roman" panose="02020603050405020304" pitchFamily="18" charset="0"/>
                <a:ea typeface="华文新魏" panose="02010800040101010101" pitchFamily="2" charset="-122"/>
              </a:rPr>
              <a:t>I</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p</a:t>
            </a:r>
            <a:r>
              <a:rPr kumimoji="1" lang="en-US" altLang="zh-CN" sz="2800" dirty="0">
                <a:solidFill>
                  <a:srgbClr val="000000"/>
                </a:solidFill>
                <a:latin typeface="Times New Roman" panose="02020603050405020304" pitchFamily="18" charset="0"/>
                <a:ea typeface="华文新魏" panose="02010800040101010101" pitchFamily="2" charset="-122"/>
              </a:rPr>
              <a:t>(r</a:t>
            </a:r>
            <a:r>
              <a:rPr kumimoji="1" lang="zh-CN" altLang="en-US" sz="2800" dirty="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000000"/>
                </a:solidFill>
                <a:latin typeface="Times New Roman" panose="02020603050405020304" pitchFamily="18" charset="0"/>
                <a:ea typeface="华文新魏" panose="02010800040101010101" pitchFamily="2" charset="-122"/>
              </a:rPr>
              <a:t>g</a:t>
            </a:r>
            <a:r>
              <a:rPr kumimoji="1" lang="zh-CN" altLang="en-US" sz="2800" dirty="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000000"/>
                </a:solidFill>
                <a:latin typeface="Times New Roman" panose="02020603050405020304" pitchFamily="18" charset="0"/>
                <a:ea typeface="华文新魏" panose="02010800040101010101" pitchFamily="2" charset="-122"/>
              </a:rPr>
              <a:t>b) </a:t>
            </a:r>
          </a:p>
          <a:p>
            <a:pPr eaLnBrk="1" hangingPunct="1">
              <a:lnSpc>
                <a:spcPct val="110000"/>
              </a:lnSpc>
            </a:pPr>
            <a:r>
              <a:rPr kumimoji="1" lang="en-US" altLang="zh-CN" sz="2800" dirty="0">
                <a:solidFill>
                  <a:srgbClr val="000000"/>
                </a:solidFill>
                <a:latin typeface="Times New Roman" panose="02020603050405020304" pitchFamily="18" charset="0"/>
                <a:ea typeface="华文新魏" panose="02010800040101010101" pitchFamily="2" charset="-122"/>
              </a:rPr>
              <a:t>                                       • [</a:t>
            </a:r>
            <a:r>
              <a:rPr kumimoji="1" lang="en-US" altLang="zh-CN" sz="2800" i="1" dirty="0" err="1" smtClean="0">
                <a:solidFill>
                  <a:srgbClr val="000000"/>
                </a:solidFill>
                <a:latin typeface="Times New Roman" panose="02020603050405020304" pitchFamily="18" charset="0"/>
                <a:ea typeface="华文新魏" panose="02010800040101010101" pitchFamily="2" charset="-122"/>
              </a:rPr>
              <a:t>K</a:t>
            </a:r>
            <a:r>
              <a:rPr kumimoji="1" lang="en-US" altLang="zh-CN" sz="2800" i="1" baseline="-25000" dirty="0" err="1" smtClean="0">
                <a:solidFill>
                  <a:srgbClr val="000000"/>
                </a:solidFill>
                <a:latin typeface="Times New Roman" panose="02020603050405020304" pitchFamily="18" charset="0"/>
                <a:ea typeface="华文新魏" panose="02010800040101010101" pitchFamily="2" charset="-122"/>
              </a:rPr>
              <a:t>d</a:t>
            </a:r>
            <a:r>
              <a:rPr kumimoji="1" lang="en-US" altLang="zh-CN" sz="2800" i="1" baseline="-25000" dirty="0" smtClean="0">
                <a:solidFill>
                  <a:srgbClr val="000000"/>
                </a:solidFill>
                <a:latin typeface="Times New Roman" panose="02020603050405020304" pitchFamily="18" charset="0"/>
                <a:ea typeface="华文新魏" panose="02010800040101010101" pitchFamily="2" charset="-122"/>
              </a:rPr>
              <a:t> </a:t>
            </a:r>
            <a:r>
              <a:rPr kumimoji="1" lang="en-US" altLang="zh-CN" sz="2800" dirty="0" smtClean="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000000"/>
                </a:solidFill>
                <a:latin typeface="Times New Roman" panose="02020603050405020304" pitchFamily="18" charset="0"/>
                <a:ea typeface="华文新魏" panose="02010800040101010101" pitchFamily="2" charset="-122"/>
              </a:rPr>
              <a:t>r</a:t>
            </a:r>
            <a:r>
              <a:rPr kumimoji="1" lang="zh-CN" altLang="en-US" sz="2800" dirty="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000000"/>
                </a:solidFill>
                <a:latin typeface="Times New Roman" panose="02020603050405020304" pitchFamily="18" charset="0"/>
                <a:ea typeface="华文新魏" panose="02010800040101010101" pitchFamily="2" charset="-122"/>
              </a:rPr>
              <a:t>g</a:t>
            </a:r>
            <a:r>
              <a:rPr kumimoji="1" lang="zh-CN" altLang="en-US" sz="2800" dirty="0">
                <a:solidFill>
                  <a:srgbClr val="000000"/>
                </a:solidFill>
                <a:latin typeface="Times New Roman" panose="02020603050405020304" pitchFamily="18" charset="0"/>
                <a:ea typeface="华文新魏" panose="02010800040101010101" pitchFamily="2" charset="-122"/>
              </a:rPr>
              <a:t>，</a:t>
            </a:r>
            <a:r>
              <a:rPr kumimoji="1" lang="en-US" altLang="zh-CN" sz="2800" dirty="0">
                <a:solidFill>
                  <a:srgbClr val="000000"/>
                </a:solidFill>
                <a:latin typeface="Times New Roman" panose="02020603050405020304" pitchFamily="18" charset="0"/>
                <a:ea typeface="华文新魏" panose="02010800040101010101" pitchFamily="2" charset="-122"/>
              </a:rPr>
              <a:t>b)(</a:t>
            </a:r>
            <a:r>
              <a:rPr kumimoji="1" lang="en-US" altLang="zh-CN" sz="3200" b="1" i="1" dirty="0">
                <a:solidFill>
                  <a:srgbClr val="000000"/>
                </a:solidFill>
                <a:latin typeface="Times New Roman" panose="02020603050405020304" pitchFamily="18" charset="0"/>
                <a:ea typeface="华文新魏" panose="02010800040101010101" pitchFamily="2" charset="-122"/>
              </a:rPr>
              <a:t> L</a:t>
            </a:r>
            <a:r>
              <a:rPr kumimoji="1" lang="en-US" altLang="zh-CN" sz="2800" dirty="0">
                <a:solidFill>
                  <a:srgbClr val="000000"/>
                </a:solidFill>
                <a:latin typeface="Times New Roman" panose="02020603050405020304" pitchFamily="18" charset="0"/>
                <a:ea typeface="华文新魏" panose="02010800040101010101" pitchFamily="2" charset="-122"/>
              </a:rPr>
              <a:t> • </a:t>
            </a:r>
            <a:r>
              <a:rPr kumimoji="1" lang="en-US" altLang="zh-CN" sz="3200" b="1" i="1" dirty="0">
                <a:solidFill>
                  <a:srgbClr val="000000"/>
                </a:solidFill>
                <a:latin typeface="Times New Roman" panose="02020603050405020304" pitchFamily="18" charset="0"/>
                <a:ea typeface="华文新魏" panose="02010800040101010101" pitchFamily="2" charset="-122"/>
              </a:rPr>
              <a:t>N</a:t>
            </a:r>
            <a:r>
              <a:rPr kumimoji="1" lang="en-US" altLang="zh-CN" sz="2800" dirty="0">
                <a:solidFill>
                  <a:srgbClr val="000000"/>
                </a:solidFill>
                <a:latin typeface="Times New Roman" panose="02020603050405020304" pitchFamily="18" charset="0"/>
                <a:ea typeface="华文新魏" panose="02010800040101010101" pitchFamily="2" charset="-122"/>
              </a:rPr>
              <a:t>)+</a:t>
            </a:r>
            <a:r>
              <a:rPr kumimoji="1" lang="en-US" altLang="zh-CN" sz="2800" i="1" dirty="0">
                <a:solidFill>
                  <a:srgbClr val="000000"/>
                </a:solidFill>
                <a:latin typeface="Times New Roman" panose="02020603050405020304" pitchFamily="18" charset="0"/>
                <a:ea typeface="华文新魏" panose="02010800040101010101" pitchFamily="2" charset="-122"/>
              </a:rPr>
              <a:t>K</a:t>
            </a:r>
            <a:r>
              <a:rPr kumimoji="1" lang="en-US" altLang="zh-CN" sz="2800" i="1" baseline="-25000" dirty="0">
                <a:solidFill>
                  <a:srgbClr val="000000"/>
                </a:solidFill>
                <a:latin typeface="Times New Roman" panose="02020603050405020304" pitchFamily="18" charset="0"/>
                <a:ea typeface="华文新魏" panose="02010800040101010101" pitchFamily="2" charset="-122"/>
              </a:rPr>
              <a:t>s</a:t>
            </a: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en-US" altLang="zh-CN" sz="3200" b="1" i="1" dirty="0">
                <a:solidFill>
                  <a:srgbClr val="000000"/>
                </a:solidFill>
                <a:latin typeface="Times New Roman" panose="02020603050405020304" pitchFamily="18" charset="0"/>
                <a:ea typeface="华文新魏" panose="02010800040101010101" pitchFamily="2" charset="-122"/>
              </a:rPr>
              <a:t>H</a:t>
            </a:r>
            <a:r>
              <a:rPr kumimoji="1" lang="en-US" altLang="zh-CN" sz="2800" dirty="0">
                <a:solidFill>
                  <a:srgbClr val="000000"/>
                </a:solidFill>
                <a:latin typeface="Times New Roman" panose="02020603050405020304" pitchFamily="18" charset="0"/>
                <a:ea typeface="华文新魏" panose="02010800040101010101" pitchFamily="2" charset="-122"/>
              </a:rPr>
              <a:t> • </a:t>
            </a:r>
            <a:r>
              <a:rPr kumimoji="1" lang="en-US" altLang="zh-CN" sz="3200" b="1" i="1" dirty="0">
                <a:solidFill>
                  <a:srgbClr val="000000"/>
                </a:solidFill>
                <a:latin typeface="Times New Roman" panose="02020603050405020304" pitchFamily="18" charset="0"/>
                <a:ea typeface="华文新魏" panose="02010800040101010101" pitchFamily="2" charset="-122"/>
              </a:rPr>
              <a:t>N</a:t>
            </a:r>
            <a:r>
              <a:rPr kumimoji="1" lang="en-US" altLang="zh-CN" sz="2800" dirty="0">
                <a:solidFill>
                  <a:srgbClr val="000000"/>
                </a:solidFill>
                <a:latin typeface="Times New Roman" panose="02020603050405020304" pitchFamily="18" charset="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610"/>
                                        </p:tgtEl>
                                        <p:attrNameLst>
                                          <p:attrName>style.visibility</p:attrName>
                                        </p:attrNameLst>
                                      </p:cBhvr>
                                      <p:to>
                                        <p:strVal val="visible"/>
                                      </p:to>
                                    </p:set>
                                    <p:anim calcmode="lin" valueType="num">
                                      <p:cBhvr additive="base">
                                        <p:cTn id="7" dur="500" fill="hold"/>
                                        <p:tgtEl>
                                          <p:spTgt spid="68610"/>
                                        </p:tgtEl>
                                        <p:attrNameLst>
                                          <p:attrName>ppt_x</p:attrName>
                                        </p:attrNameLst>
                                      </p:cBhvr>
                                      <p:tavLst>
                                        <p:tav tm="0">
                                          <p:val>
                                            <p:strVal val="0-#ppt_w/2"/>
                                          </p:val>
                                        </p:tav>
                                        <p:tav tm="100000">
                                          <p:val>
                                            <p:strVal val="#ppt_x"/>
                                          </p:val>
                                        </p:tav>
                                      </p:tavLst>
                                    </p:anim>
                                    <p:anim calcmode="lin" valueType="num">
                                      <p:cBhvr additive="base">
                                        <p:cTn id="8" dur="500" fill="hold"/>
                                        <p:tgtEl>
                                          <p:spTgt spid="686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261256" y="549275"/>
            <a:ext cx="8882743" cy="56076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sz="2800" dirty="0">
                <a:solidFill>
                  <a:srgbClr val="C00000"/>
                </a:solidFill>
                <a:latin typeface="Times New Roman" panose="02020603050405020304" pitchFamily="18" charset="0"/>
                <a:ea typeface="华文新魏" panose="02010800040101010101" pitchFamily="2" charset="-122"/>
              </a:rPr>
              <a:t>     </a:t>
            </a:r>
            <a:r>
              <a:rPr kumimoji="1" lang="zh-CN" altLang="en-US" sz="2800" dirty="0">
                <a:solidFill>
                  <a:srgbClr val="C00000"/>
                </a:solidFill>
                <a:latin typeface="Times New Roman" panose="02020603050405020304" pitchFamily="18" charset="0"/>
                <a:ea typeface="华文新魏" panose="02010800040101010101" pitchFamily="2" charset="-122"/>
              </a:rPr>
              <a:t>增量算法：</a:t>
            </a:r>
          </a:p>
          <a:p>
            <a:pPr eaLnBrk="1" hangingPunct="1">
              <a:lnSpc>
                <a:spcPct val="140000"/>
              </a:lnSpc>
            </a:pPr>
            <a:r>
              <a:rPr kumimoji="1" lang="zh-CN" altLang="en-US" sz="2800" dirty="0">
                <a:solidFill>
                  <a:srgbClr val="000000"/>
                </a:solidFill>
                <a:latin typeface="Times New Roman" panose="02020603050405020304" pitchFamily="18" charset="0"/>
                <a:ea typeface="华文新魏" panose="02010800040101010101" pitchFamily="2" charset="-122"/>
              </a:rPr>
              <a:t>       当</a:t>
            </a:r>
            <a:r>
              <a:rPr kumimoji="1" lang="en-US" altLang="zh-CN" sz="2800" i="1" dirty="0">
                <a:solidFill>
                  <a:srgbClr val="000000"/>
                </a:solidFill>
                <a:latin typeface="Times New Roman" panose="02020603050405020304" pitchFamily="18" charset="0"/>
                <a:ea typeface="华文新魏" panose="02010800040101010101" pitchFamily="2" charset="-122"/>
              </a:rPr>
              <a:t>j → j+</a:t>
            </a:r>
            <a:r>
              <a:rPr kumimoji="1" lang="en-US" altLang="zh-CN" sz="2800" dirty="0">
                <a:solidFill>
                  <a:srgbClr val="000000"/>
                </a:solidFill>
                <a:latin typeface="Times New Roman" panose="02020603050405020304" pitchFamily="18" charset="0"/>
                <a:ea typeface="华文新魏" panose="02010800040101010101" pitchFamily="2" charset="-122"/>
              </a:rPr>
              <a:t>1</a:t>
            </a:r>
            <a:r>
              <a:rPr kumimoji="1" lang="zh-CN" altLang="en-US" sz="2800" i="1" dirty="0">
                <a:solidFill>
                  <a:srgbClr val="000000"/>
                </a:solidFill>
                <a:latin typeface="Times New Roman" panose="02020603050405020304" pitchFamily="18" charset="0"/>
                <a:ea typeface="华文新魏" panose="02010800040101010101" pitchFamily="2" charset="-122"/>
              </a:rPr>
              <a:t>，</a:t>
            </a:r>
            <a:r>
              <a:rPr kumimoji="1" lang="en-US" altLang="zh-CN" sz="2800" i="1" dirty="0" err="1">
                <a:solidFill>
                  <a:srgbClr val="000000"/>
                </a:solidFill>
                <a:latin typeface="Times New Roman" panose="02020603050405020304" pitchFamily="18" charset="0"/>
                <a:ea typeface="华文新魏" panose="02010800040101010101" pitchFamily="2" charset="-122"/>
              </a:rPr>
              <a:t>y</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rPr>
              <a:t>j</a:t>
            </a:r>
            <a:r>
              <a:rPr kumimoji="1" lang="en-US" altLang="zh-CN" sz="2800" i="1" dirty="0">
                <a:solidFill>
                  <a:srgbClr val="000000"/>
                </a:solidFill>
                <a:latin typeface="Times New Roman" panose="02020603050405020304" pitchFamily="18" charset="0"/>
                <a:ea typeface="华文新魏" panose="02010800040101010101" pitchFamily="2" charset="-122"/>
              </a:rPr>
              <a:t>→ y</a:t>
            </a:r>
            <a:r>
              <a:rPr kumimoji="1" lang="en-US" altLang="zh-CN" sz="2800" i="1" baseline="-25000" dirty="0">
                <a:solidFill>
                  <a:srgbClr val="000000"/>
                </a:solidFill>
                <a:latin typeface="Times New Roman" panose="02020603050405020304" pitchFamily="18" charset="0"/>
                <a:ea typeface="华文新魏" panose="02010800040101010101" pitchFamily="2" charset="-122"/>
              </a:rPr>
              <a:t>j+</a:t>
            </a:r>
            <a:r>
              <a:rPr kumimoji="1" lang="en-US" altLang="zh-CN" sz="2800" baseline="-25000" dirty="0">
                <a:solidFill>
                  <a:srgbClr val="000000"/>
                </a:solidFill>
                <a:latin typeface="Times New Roman" panose="02020603050405020304" pitchFamily="18" charset="0"/>
                <a:ea typeface="华文新魏" panose="02010800040101010101" pitchFamily="2" charset="-122"/>
              </a:rPr>
              <a:t>1</a:t>
            </a:r>
            <a:r>
              <a:rPr kumimoji="1" lang="zh-CN" altLang="en-US" sz="2800" dirty="0">
                <a:solidFill>
                  <a:srgbClr val="000000"/>
                </a:solidFill>
                <a:latin typeface="Times New Roman" panose="02020603050405020304" pitchFamily="18" charset="0"/>
                <a:ea typeface="华文新魏" panose="02010800040101010101" pitchFamily="2" charset="-122"/>
              </a:rPr>
              <a:t>时：      </a:t>
            </a:r>
          </a:p>
          <a:p>
            <a:pPr eaLnBrk="1" hangingPunct="1">
              <a:lnSpc>
                <a:spcPct val="140000"/>
              </a:lnSpc>
            </a:pPr>
            <a:r>
              <a:rPr kumimoji="1" lang="zh-CN" altLang="en-US" sz="2800" i="1" dirty="0">
                <a:solidFill>
                  <a:srgbClr val="000000"/>
                </a:solidFill>
                <a:latin typeface="Times New Roman" panose="02020603050405020304" pitchFamily="18" charset="0"/>
                <a:ea typeface="华文新魏" panose="02010800040101010101" pitchFamily="2" charset="-122"/>
              </a:rPr>
              <a:t>              </a:t>
            </a:r>
            <a:r>
              <a:rPr kumimoji="1" lang="en-US" altLang="zh-CN" sz="2400" b="1" i="1" dirty="0">
                <a:solidFill>
                  <a:srgbClr val="000000"/>
                </a:solidFill>
                <a:latin typeface="Times New Roman" panose="02020603050405020304" pitchFamily="18" charset="0"/>
                <a:ea typeface="华文新魏" panose="02010800040101010101" pitchFamily="2" charset="-122"/>
              </a:rPr>
              <a:t>N</a:t>
            </a:r>
            <a:r>
              <a:rPr kumimoji="1" lang="en-US" altLang="zh-CN" sz="2400" b="1" i="1" baseline="-25000" dirty="0">
                <a:solidFill>
                  <a:srgbClr val="000000"/>
                </a:solidFill>
                <a:latin typeface="Times New Roman" panose="02020603050405020304" pitchFamily="18" charset="0"/>
                <a:ea typeface="华文新魏" panose="02010800040101010101" pitchFamily="2" charset="-122"/>
              </a:rPr>
              <a:t>a,  j+</a:t>
            </a:r>
            <a:r>
              <a:rPr kumimoji="1" lang="en-US" altLang="zh-CN" sz="2400" b="1" baseline="-25000" dirty="0">
                <a:solidFill>
                  <a:srgbClr val="000000"/>
                </a:solidFill>
                <a:latin typeface="Times New Roman" panose="02020603050405020304" pitchFamily="18" charset="0"/>
                <a:ea typeface="华文新魏" panose="02010800040101010101" pitchFamily="2" charset="-122"/>
              </a:rPr>
              <a:t>1</a:t>
            </a:r>
            <a:r>
              <a:rPr kumimoji="1" lang="en-US" altLang="zh-CN" sz="2400" i="1" dirty="0">
                <a:solidFill>
                  <a:srgbClr val="000000"/>
                </a:solidFill>
                <a:latin typeface="Times New Roman" panose="02020603050405020304" pitchFamily="18" charset="0"/>
                <a:ea typeface="华文新魏" panose="02010800040101010101" pitchFamily="2" charset="-122"/>
              </a:rPr>
              <a:t>= </a:t>
            </a:r>
            <a:r>
              <a:rPr kumimoji="1" lang="en-US" altLang="zh-CN" sz="2400" b="1" i="1" dirty="0">
                <a:solidFill>
                  <a:srgbClr val="000000"/>
                </a:solidFill>
                <a:latin typeface="Times New Roman" panose="02020603050405020304" pitchFamily="18" charset="0"/>
                <a:ea typeface="华文新魏" panose="02010800040101010101" pitchFamily="2" charset="-122"/>
              </a:rPr>
              <a:t>N</a:t>
            </a:r>
            <a:r>
              <a:rPr kumimoji="1" lang="en-US" altLang="zh-CN" sz="2400" b="1" i="1" baseline="-25000" dirty="0">
                <a:solidFill>
                  <a:srgbClr val="000000"/>
                </a:solidFill>
                <a:latin typeface="Times New Roman" panose="02020603050405020304" pitchFamily="18" charset="0"/>
                <a:ea typeface="华文新魏" panose="02010800040101010101" pitchFamily="2" charset="-122"/>
              </a:rPr>
              <a:t>a, </a:t>
            </a:r>
            <a:r>
              <a:rPr kumimoji="1" lang="en-US" altLang="zh-CN" sz="2400" b="1" i="1" baseline="-25000" dirty="0" err="1">
                <a:solidFill>
                  <a:srgbClr val="000000"/>
                </a:solidFill>
                <a:latin typeface="Times New Roman" panose="02020603050405020304" pitchFamily="18" charset="0"/>
                <a:ea typeface="华文新魏" panose="02010800040101010101" pitchFamily="2" charset="-122"/>
              </a:rPr>
              <a:t>j</a:t>
            </a:r>
            <a:r>
              <a:rPr kumimoji="1" lang="en-US" altLang="zh-CN" sz="2400" i="1" baseline="-25000" dirty="0" err="1">
                <a:solidFill>
                  <a:srgbClr val="000000"/>
                </a:solidFill>
                <a:latin typeface="Times New Roman" panose="02020603050405020304" pitchFamily="18" charset="0"/>
                <a:ea typeface="华文新魏" panose="02010800040101010101" pitchFamily="2" charset="-122"/>
              </a:rPr>
              <a:t>+Δ</a:t>
            </a:r>
            <a:r>
              <a:rPr kumimoji="1" lang="en-US" altLang="zh-CN" sz="2400" b="1" i="1" baseline="-25000" dirty="0" err="1">
                <a:solidFill>
                  <a:srgbClr val="000000"/>
                </a:solidFill>
                <a:latin typeface="Times New Roman" panose="02020603050405020304" pitchFamily="18" charset="0"/>
                <a:ea typeface="华文新魏" panose="02010800040101010101" pitchFamily="2" charset="-122"/>
              </a:rPr>
              <a:t>Na</a:t>
            </a:r>
            <a:endParaRPr kumimoji="1" lang="en-US" altLang="zh-CN" sz="2400" b="1" i="1" baseline="-25000" dirty="0">
              <a:solidFill>
                <a:srgbClr val="000000"/>
              </a:solidFill>
              <a:latin typeface="Times New Roman" panose="02020603050405020304" pitchFamily="18" charset="0"/>
              <a:ea typeface="华文新魏" panose="02010800040101010101" pitchFamily="2" charset="-122"/>
            </a:endParaRPr>
          </a:p>
          <a:p>
            <a:pPr eaLnBrk="1" hangingPunct="1">
              <a:lnSpc>
                <a:spcPct val="140000"/>
              </a:lnSpc>
            </a:pPr>
            <a:r>
              <a:rPr kumimoji="1" lang="en-US" altLang="zh-CN" sz="2400" i="1" dirty="0">
                <a:solidFill>
                  <a:srgbClr val="000000"/>
                </a:solidFill>
                <a:latin typeface="Times New Roman" panose="02020603050405020304" pitchFamily="18" charset="0"/>
                <a:ea typeface="华文新魏" panose="02010800040101010101" pitchFamily="2" charset="-122"/>
              </a:rPr>
              <a:t>             </a:t>
            </a:r>
            <a:r>
              <a:rPr kumimoji="1" lang="en-US" altLang="zh-CN" sz="2400" b="1" i="1" dirty="0" err="1">
                <a:solidFill>
                  <a:srgbClr val="000000"/>
                </a:solidFill>
                <a:latin typeface="Times New Roman" panose="02020603050405020304" pitchFamily="18" charset="0"/>
                <a:ea typeface="华文新魏" panose="02010800040101010101" pitchFamily="2" charset="-122"/>
              </a:rPr>
              <a:t>N</a:t>
            </a:r>
            <a:r>
              <a:rPr kumimoji="1" lang="en-US" altLang="zh-CN" sz="2400" b="1"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2400" b="1" i="1" baseline="-25000" dirty="0">
                <a:solidFill>
                  <a:srgbClr val="000000"/>
                </a:solidFill>
                <a:latin typeface="Times New Roman" panose="02020603050405020304" pitchFamily="18" charset="0"/>
                <a:ea typeface="华文新魏" panose="02010800040101010101" pitchFamily="2" charset="-122"/>
              </a:rPr>
              <a:t>,  j+</a:t>
            </a:r>
            <a:r>
              <a:rPr kumimoji="1" lang="en-US" altLang="zh-CN" sz="2400" b="1" baseline="-25000" dirty="0">
                <a:solidFill>
                  <a:srgbClr val="000000"/>
                </a:solidFill>
                <a:latin typeface="Times New Roman" panose="02020603050405020304" pitchFamily="18" charset="0"/>
                <a:ea typeface="华文新魏" panose="02010800040101010101" pitchFamily="2" charset="-122"/>
              </a:rPr>
              <a:t>1</a:t>
            </a:r>
            <a:r>
              <a:rPr kumimoji="1" lang="en-US" altLang="zh-CN" sz="2400" i="1" dirty="0">
                <a:solidFill>
                  <a:srgbClr val="000000"/>
                </a:solidFill>
                <a:latin typeface="Times New Roman" panose="02020603050405020304" pitchFamily="18" charset="0"/>
                <a:ea typeface="华文新魏" panose="02010800040101010101" pitchFamily="2" charset="-122"/>
              </a:rPr>
              <a:t>= </a:t>
            </a:r>
            <a:r>
              <a:rPr kumimoji="1" lang="en-US" altLang="zh-CN" sz="2400" b="1" i="1" dirty="0" err="1">
                <a:solidFill>
                  <a:srgbClr val="000000"/>
                </a:solidFill>
                <a:latin typeface="Times New Roman" panose="02020603050405020304" pitchFamily="18" charset="0"/>
                <a:ea typeface="华文新魏" panose="02010800040101010101" pitchFamily="2" charset="-122"/>
              </a:rPr>
              <a:t>N</a:t>
            </a:r>
            <a:r>
              <a:rPr kumimoji="1" lang="en-US" altLang="zh-CN" sz="2400" b="1" i="1" baseline="-25000" dirty="0" err="1">
                <a:solidFill>
                  <a:srgbClr val="000000"/>
                </a:solidFill>
                <a:latin typeface="Times New Roman" panose="02020603050405020304" pitchFamily="18" charset="0"/>
                <a:ea typeface="华文新魏" panose="02010800040101010101" pitchFamily="2" charset="-122"/>
              </a:rPr>
              <a:t>b</a:t>
            </a:r>
            <a:r>
              <a:rPr kumimoji="1" lang="en-US" altLang="zh-CN" sz="2400" b="1" i="1" baseline="-25000" dirty="0">
                <a:solidFill>
                  <a:srgbClr val="000000"/>
                </a:solidFill>
                <a:latin typeface="Times New Roman" panose="02020603050405020304" pitchFamily="18" charset="0"/>
                <a:ea typeface="华文新魏" panose="02010800040101010101" pitchFamily="2" charset="-122"/>
              </a:rPr>
              <a:t>, </a:t>
            </a:r>
            <a:r>
              <a:rPr kumimoji="1" lang="en-US" altLang="zh-CN" sz="2400" b="1" i="1" baseline="-25000" dirty="0" err="1">
                <a:solidFill>
                  <a:srgbClr val="000000"/>
                </a:solidFill>
                <a:latin typeface="Times New Roman" panose="02020603050405020304" pitchFamily="18" charset="0"/>
                <a:ea typeface="华文新魏" panose="02010800040101010101" pitchFamily="2" charset="-122"/>
              </a:rPr>
              <a:t>j</a:t>
            </a:r>
            <a:r>
              <a:rPr kumimoji="1" lang="en-US" altLang="zh-CN" sz="2400" i="1" baseline="-25000" dirty="0" err="1">
                <a:solidFill>
                  <a:srgbClr val="000000"/>
                </a:solidFill>
                <a:latin typeface="Times New Roman" panose="02020603050405020304" pitchFamily="18" charset="0"/>
                <a:ea typeface="华文新魏" panose="02010800040101010101" pitchFamily="2" charset="-122"/>
              </a:rPr>
              <a:t>+Δ</a:t>
            </a:r>
            <a:r>
              <a:rPr kumimoji="1" lang="en-US" altLang="zh-CN" sz="2400" b="1" i="1" baseline="-25000" dirty="0" err="1">
                <a:solidFill>
                  <a:srgbClr val="000000"/>
                </a:solidFill>
                <a:latin typeface="Times New Roman" panose="02020603050405020304" pitchFamily="18" charset="0"/>
                <a:ea typeface="华文新魏" panose="02010800040101010101" pitchFamily="2" charset="-122"/>
              </a:rPr>
              <a:t>Nb</a:t>
            </a:r>
            <a:endParaRPr kumimoji="1" lang="en-US" altLang="zh-CN" sz="2400" b="1" i="1" baseline="-25000" dirty="0">
              <a:solidFill>
                <a:srgbClr val="000000"/>
              </a:solidFill>
              <a:latin typeface="Times New Roman" panose="02020603050405020304" pitchFamily="18" charset="0"/>
              <a:ea typeface="华文新魏" panose="02010800040101010101" pitchFamily="2" charset="-122"/>
            </a:endParaRPr>
          </a:p>
          <a:p>
            <a:pPr eaLnBrk="1" hangingPunct="1">
              <a:lnSpc>
                <a:spcPct val="14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zh-CN" altLang="en-US" sz="2800" dirty="0">
                <a:solidFill>
                  <a:srgbClr val="000000"/>
                </a:solidFill>
                <a:latin typeface="Times New Roman" panose="02020603050405020304" pitchFamily="18" charset="0"/>
                <a:ea typeface="华文新魏" panose="02010800040101010101" pitchFamily="2" charset="-122"/>
              </a:rPr>
              <a:t>其中：</a:t>
            </a:r>
            <a:r>
              <a:rPr kumimoji="1" lang="en-US" altLang="zh-CN" sz="2400" i="1" dirty="0" err="1">
                <a:solidFill>
                  <a:srgbClr val="000000"/>
                </a:solidFill>
                <a:latin typeface="Times New Roman" panose="02020603050405020304" pitchFamily="18" charset="0"/>
                <a:ea typeface="华文新魏" panose="02010800040101010101" pitchFamily="2" charset="-122"/>
              </a:rPr>
              <a:t>Δ</a:t>
            </a:r>
            <a:r>
              <a:rPr kumimoji="1" lang="en-US" altLang="zh-CN" sz="2400" b="1" i="1" dirty="0" err="1">
                <a:solidFill>
                  <a:srgbClr val="000000"/>
                </a:solidFill>
                <a:latin typeface="Times New Roman" panose="02020603050405020304" pitchFamily="18" charset="0"/>
                <a:ea typeface="华文新魏" panose="02010800040101010101" pitchFamily="2" charset="-122"/>
              </a:rPr>
              <a:t>N</a:t>
            </a:r>
            <a:r>
              <a:rPr kumimoji="1" lang="en-US" altLang="zh-CN" sz="2400" b="1" i="1" baseline="-25000" dirty="0" err="1">
                <a:solidFill>
                  <a:srgbClr val="000000"/>
                </a:solidFill>
                <a:latin typeface="Times New Roman" panose="02020603050405020304" pitchFamily="18" charset="0"/>
                <a:ea typeface="华文新魏" panose="02010800040101010101" pitchFamily="2" charset="-122"/>
              </a:rPr>
              <a:t>a</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b="1" i="1" dirty="0">
                <a:solidFill>
                  <a:srgbClr val="000000"/>
                </a:solidFill>
                <a:latin typeface="Times New Roman" panose="02020603050405020304" pitchFamily="18" charset="0"/>
                <a:ea typeface="华文新魏" panose="02010800040101010101" pitchFamily="2" charset="-122"/>
              </a:rPr>
              <a:t>N</a:t>
            </a:r>
            <a:r>
              <a:rPr kumimoji="1" lang="en-US" altLang="zh-CN" sz="2400" b="1" baseline="-25000" dirty="0">
                <a:solidFill>
                  <a:srgbClr val="000000"/>
                </a:solidFill>
                <a:latin typeface="Times New Roman" panose="02020603050405020304" pitchFamily="18" charset="0"/>
                <a:ea typeface="华文新魏" panose="02010800040101010101" pitchFamily="2" charset="-122"/>
              </a:rPr>
              <a:t>1</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b="1" i="1" dirty="0">
                <a:solidFill>
                  <a:srgbClr val="000000"/>
                </a:solidFill>
                <a:latin typeface="Times New Roman" panose="02020603050405020304" pitchFamily="18" charset="0"/>
                <a:ea typeface="华文新魏" panose="02010800040101010101" pitchFamily="2" charset="-122"/>
              </a:rPr>
              <a:t>N</a:t>
            </a:r>
            <a:r>
              <a:rPr kumimoji="1" lang="en-US" altLang="zh-CN" sz="2400" b="1" baseline="-25000" dirty="0">
                <a:solidFill>
                  <a:srgbClr val="000000"/>
                </a:solidFill>
                <a:latin typeface="Times New Roman" panose="02020603050405020304" pitchFamily="18" charset="0"/>
                <a:ea typeface="华文新魏" panose="02010800040101010101" pitchFamily="2" charset="-122"/>
              </a:rPr>
              <a:t>2</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y</a:t>
            </a:r>
            <a:r>
              <a:rPr kumimoji="1" lang="en-US" altLang="zh-CN" sz="2400" b="1" baseline="-25000" dirty="0">
                <a:solidFill>
                  <a:srgbClr val="000000"/>
                </a:solidFill>
                <a:latin typeface="Times New Roman" panose="02020603050405020304" pitchFamily="18" charset="0"/>
                <a:ea typeface="华文新魏" panose="02010800040101010101" pitchFamily="2" charset="-122"/>
              </a:rPr>
              <a:t>1</a:t>
            </a:r>
            <a:r>
              <a:rPr kumimoji="1" lang="en-US" altLang="zh-CN" sz="2400" i="1" dirty="0">
                <a:solidFill>
                  <a:srgbClr val="000000"/>
                </a:solidFill>
                <a:latin typeface="Times New Roman" panose="02020603050405020304" pitchFamily="18" charset="0"/>
                <a:ea typeface="华文新魏" panose="02010800040101010101" pitchFamily="2" charset="-122"/>
              </a:rPr>
              <a:t>-y</a:t>
            </a:r>
            <a:r>
              <a:rPr kumimoji="1" lang="en-US" altLang="zh-CN" sz="2400" b="1" baseline="-25000" dirty="0">
                <a:solidFill>
                  <a:srgbClr val="000000"/>
                </a:solidFill>
                <a:latin typeface="Times New Roman" panose="02020603050405020304" pitchFamily="18" charset="0"/>
                <a:ea typeface="华文新魏" panose="02010800040101010101" pitchFamily="2" charset="-122"/>
              </a:rPr>
              <a:t>2</a:t>
            </a:r>
            <a:r>
              <a:rPr kumimoji="1" lang="en-US" altLang="zh-CN" sz="2400" dirty="0">
                <a:solidFill>
                  <a:srgbClr val="000000"/>
                </a:solidFill>
                <a:latin typeface="Times New Roman" panose="02020603050405020304" pitchFamily="18" charset="0"/>
                <a:ea typeface="华文新魏" panose="02010800040101010101" pitchFamily="2" charset="-122"/>
              </a:rPr>
              <a:t>)</a:t>
            </a:r>
          </a:p>
          <a:p>
            <a:pPr eaLnBrk="1" hangingPunct="1">
              <a:lnSpc>
                <a:spcPct val="140000"/>
              </a:lnSpc>
            </a:pPr>
            <a:r>
              <a:rPr kumimoji="1" lang="en-US" altLang="zh-CN" sz="2800" i="1" dirty="0">
                <a:solidFill>
                  <a:srgbClr val="000000"/>
                </a:solidFill>
                <a:latin typeface="Times New Roman" panose="02020603050405020304" pitchFamily="18" charset="0"/>
                <a:ea typeface="华文新魏" panose="02010800040101010101" pitchFamily="2" charset="-122"/>
              </a:rPr>
              <a:t>                 </a:t>
            </a:r>
            <a:r>
              <a:rPr kumimoji="1" lang="en-US" altLang="zh-CN" sz="2400" i="1" dirty="0" err="1">
                <a:solidFill>
                  <a:srgbClr val="000000"/>
                </a:solidFill>
                <a:latin typeface="Times New Roman" panose="02020603050405020304" pitchFamily="18" charset="0"/>
                <a:ea typeface="华文新魏" panose="02010800040101010101" pitchFamily="2" charset="-122"/>
              </a:rPr>
              <a:t>Δ</a:t>
            </a:r>
            <a:r>
              <a:rPr kumimoji="1" lang="en-US" altLang="zh-CN" sz="2400" b="1" i="1" dirty="0" err="1">
                <a:solidFill>
                  <a:srgbClr val="000000"/>
                </a:solidFill>
                <a:latin typeface="Times New Roman" panose="02020603050405020304" pitchFamily="18" charset="0"/>
                <a:ea typeface="华文新魏" panose="02010800040101010101" pitchFamily="2" charset="-122"/>
              </a:rPr>
              <a:t>N</a:t>
            </a:r>
            <a:r>
              <a:rPr kumimoji="1" lang="en-US" altLang="zh-CN" sz="2400" b="1" i="1" baseline="-10000" dirty="0" err="1">
                <a:solidFill>
                  <a:srgbClr val="000000"/>
                </a:solidFill>
                <a:latin typeface="Times New Roman" panose="02020603050405020304" pitchFamily="18" charset="0"/>
                <a:ea typeface="华文新魏" panose="02010800040101010101" pitchFamily="2" charset="-122"/>
              </a:rPr>
              <a:t>b</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b="1" i="1" dirty="0">
                <a:solidFill>
                  <a:srgbClr val="000000"/>
                </a:solidFill>
                <a:latin typeface="Times New Roman" panose="02020603050405020304" pitchFamily="18" charset="0"/>
                <a:ea typeface="华文新魏" panose="02010800040101010101" pitchFamily="2" charset="-122"/>
              </a:rPr>
              <a:t>N</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1</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b="1" i="1" dirty="0">
                <a:solidFill>
                  <a:srgbClr val="000000"/>
                </a:solidFill>
                <a:latin typeface="Times New Roman" panose="02020603050405020304" pitchFamily="18" charset="0"/>
                <a:ea typeface="华文新魏" panose="02010800040101010101" pitchFamily="2" charset="-122"/>
              </a:rPr>
              <a:t>N</a:t>
            </a:r>
            <a:r>
              <a:rPr kumimoji="1" lang="en-US" altLang="zh-CN" sz="2400" b="1" baseline="-10000" dirty="0">
                <a:solidFill>
                  <a:srgbClr val="000000"/>
                </a:solidFill>
                <a:latin typeface="Times New Roman" panose="02020603050405020304" pitchFamily="18" charset="0"/>
                <a:ea typeface="华文新魏" panose="02010800040101010101" pitchFamily="2" charset="-122"/>
              </a:rPr>
              <a:t>3</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a:t>
            </a:r>
            <a:r>
              <a:rPr kumimoji="1" lang="en-US" altLang="zh-CN" sz="2400" dirty="0">
                <a:solidFill>
                  <a:srgbClr val="000000"/>
                </a:solidFill>
                <a:latin typeface="Times New Roman" panose="02020603050405020304" pitchFamily="18" charset="0"/>
                <a:ea typeface="华文新魏" panose="02010800040101010101" pitchFamily="2" charset="-122"/>
              </a:rPr>
              <a:t>(</a:t>
            </a:r>
            <a:r>
              <a:rPr kumimoji="1" lang="en-US" altLang="zh-CN" sz="2400" i="1" dirty="0">
                <a:solidFill>
                  <a:srgbClr val="000000"/>
                </a:solidFill>
                <a:latin typeface="Times New Roman" panose="02020603050405020304" pitchFamily="18" charset="0"/>
                <a:ea typeface="华文新魏" panose="02010800040101010101" pitchFamily="2" charset="-122"/>
              </a:rPr>
              <a:t>y</a:t>
            </a:r>
            <a:r>
              <a:rPr kumimoji="1" lang="en-US" altLang="zh-CN" sz="2400" baseline="-25000" dirty="0">
                <a:solidFill>
                  <a:srgbClr val="000000"/>
                </a:solidFill>
                <a:latin typeface="Times New Roman" panose="02020603050405020304" pitchFamily="18" charset="0"/>
                <a:ea typeface="华文新魏" panose="02010800040101010101" pitchFamily="2" charset="-122"/>
              </a:rPr>
              <a:t>1</a:t>
            </a:r>
            <a:r>
              <a:rPr kumimoji="1" lang="en-US" altLang="zh-CN" sz="2400" i="1" dirty="0">
                <a:solidFill>
                  <a:srgbClr val="000000"/>
                </a:solidFill>
                <a:latin typeface="Times New Roman" panose="02020603050405020304" pitchFamily="18" charset="0"/>
                <a:ea typeface="华文新魏" panose="02010800040101010101" pitchFamily="2" charset="-122"/>
              </a:rPr>
              <a:t>-y</a:t>
            </a:r>
            <a:r>
              <a:rPr kumimoji="1" lang="en-US" altLang="zh-CN" sz="2400" baseline="-25000" dirty="0">
                <a:solidFill>
                  <a:srgbClr val="000000"/>
                </a:solidFill>
                <a:latin typeface="Times New Roman" panose="02020603050405020304" pitchFamily="18" charset="0"/>
                <a:ea typeface="华文新魏" panose="02010800040101010101" pitchFamily="2" charset="-122"/>
              </a:rPr>
              <a:t>3</a:t>
            </a:r>
            <a:r>
              <a:rPr kumimoji="1" lang="en-US" altLang="zh-CN" sz="2400" dirty="0">
                <a:solidFill>
                  <a:srgbClr val="000000"/>
                </a:solidFill>
                <a:latin typeface="Times New Roman" panose="02020603050405020304" pitchFamily="18" charset="0"/>
                <a:ea typeface="华文新魏" panose="02010800040101010101" pitchFamily="2" charset="-122"/>
              </a:rPr>
              <a:t>)                      </a:t>
            </a:r>
          </a:p>
          <a:p>
            <a:pPr eaLnBrk="1" hangingPunct="1">
              <a:lnSpc>
                <a:spcPct val="140000"/>
              </a:lnSpc>
            </a:pPr>
            <a:r>
              <a:rPr kumimoji="1" lang="en-US" altLang="zh-CN" sz="2800" dirty="0">
                <a:solidFill>
                  <a:srgbClr val="000000"/>
                </a:solidFill>
                <a:latin typeface="Times New Roman" panose="02020603050405020304" pitchFamily="18" charset="0"/>
                <a:ea typeface="华文新魏" panose="02010800040101010101" pitchFamily="2" charset="-122"/>
              </a:rPr>
              <a:t>              </a:t>
            </a:r>
            <a:r>
              <a:rPr kumimoji="1" lang="zh-CN" altLang="en-US" sz="2800" dirty="0">
                <a:solidFill>
                  <a:srgbClr val="000000"/>
                </a:solidFill>
                <a:latin typeface="Times New Roman" panose="02020603050405020304" pitchFamily="18" charset="0"/>
                <a:ea typeface="华文新魏" panose="02010800040101010101" pitchFamily="2" charset="-122"/>
              </a:rPr>
              <a:t>而当</a:t>
            </a:r>
            <a:r>
              <a:rPr kumimoji="1" lang="en-US" altLang="zh-CN" sz="2800" i="1" dirty="0" err="1">
                <a:solidFill>
                  <a:srgbClr val="000000"/>
                </a:solidFill>
                <a:latin typeface="Times New Roman" panose="02020603050405020304" pitchFamily="18" charset="0"/>
                <a:ea typeface="华文新魏" panose="02010800040101010101" pitchFamily="2" charset="-122"/>
              </a:rPr>
              <a:t>i</a:t>
            </a:r>
            <a:r>
              <a:rPr kumimoji="1" lang="en-US" altLang="zh-CN" sz="2800" i="1" dirty="0">
                <a:solidFill>
                  <a:srgbClr val="000000"/>
                </a:solidFill>
                <a:latin typeface="Times New Roman" panose="02020603050405020304" pitchFamily="18" charset="0"/>
                <a:ea typeface="华文新魏" panose="02010800040101010101" pitchFamily="2" charset="-122"/>
              </a:rPr>
              <a:t> →i+</a:t>
            </a:r>
            <a:r>
              <a:rPr kumimoji="1" lang="en-US" altLang="zh-CN" sz="2800" dirty="0">
                <a:solidFill>
                  <a:srgbClr val="000000"/>
                </a:solidFill>
                <a:latin typeface="Times New Roman" panose="02020603050405020304" pitchFamily="18" charset="0"/>
                <a:ea typeface="华文新魏" panose="02010800040101010101" pitchFamily="2" charset="-122"/>
              </a:rPr>
              <a:t>1</a:t>
            </a:r>
            <a:r>
              <a:rPr kumimoji="1" lang="zh-CN" altLang="en-US" sz="2800" i="1" dirty="0">
                <a:solidFill>
                  <a:srgbClr val="000000"/>
                </a:solidFill>
                <a:latin typeface="Times New Roman" panose="02020603050405020304" pitchFamily="18" charset="0"/>
                <a:ea typeface="华文新魏" panose="02010800040101010101" pitchFamily="2" charset="-122"/>
              </a:rPr>
              <a:t>，</a:t>
            </a:r>
            <a:r>
              <a:rPr kumimoji="1" lang="en-US" altLang="zh-CN" sz="2800" i="1" dirty="0">
                <a:solidFill>
                  <a:srgbClr val="000000"/>
                </a:solidFill>
                <a:latin typeface="Times New Roman" panose="02020603050405020304" pitchFamily="18" charset="0"/>
                <a:ea typeface="华文新魏" panose="02010800040101010101" pitchFamily="2" charset="-122"/>
              </a:rPr>
              <a:t>x</a:t>
            </a:r>
            <a:r>
              <a:rPr kumimoji="1" lang="en-US" altLang="zh-CN" sz="2800" i="1" baseline="-25000" dirty="0">
                <a:solidFill>
                  <a:srgbClr val="000000"/>
                </a:solidFill>
                <a:latin typeface="Times New Roman" panose="02020603050405020304" pitchFamily="18" charset="0"/>
                <a:ea typeface="华文新魏" panose="02010800040101010101" pitchFamily="2" charset="-122"/>
              </a:rPr>
              <a:t>i</a:t>
            </a:r>
            <a:r>
              <a:rPr kumimoji="1" lang="en-US" altLang="zh-CN" sz="2800" i="1" dirty="0">
                <a:solidFill>
                  <a:srgbClr val="000000"/>
                </a:solidFill>
                <a:latin typeface="Times New Roman" panose="02020603050405020304" pitchFamily="18" charset="0"/>
                <a:ea typeface="华文新魏" panose="02010800040101010101" pitchFamily="2" charset="-122"/>
              </a:rPr>
              <a:t>→x</a:t>
            </a:r>
            <a:r>
              <a:rPr kumimoji="1" lang="en-US" altLang="zh-CN" sz="2800" i="1" baseline="-25000" dirty="0">
                <a:solidFill>
                  <a:srgbClr val="000000"/>
                </a:solidFill>
                <a:latin typeface="Times New Roman" panose="02020603050405020304" pitchFamily="18" charset="0"/>
                <a:ea typeface="华文新魏" panose="02010800040101010101" pitchFamily="2" charset="-122"/>
              </a:rPr>
              <a:t>i+</a:t>
            </a:r>
            <a:r>
              <a:rPr kumimoji="1" lang="en-US" altLang="zh-CN" sz="2800" baseline="-25000" dirty="0">
                <a:solidFill>
                  <a:srgbClr val="000000"/>
                </a:solidFill>
                <a:latin typeface="Times New Roman" panose="02020603050405020304" pitchFamily="18" charset="0"/>
                <a:ea typeface="华文新魏" panose="02010800040101010101" pitchFamily="2" charset="-122"/>
              </a:rPr>
              <a:t>1</a:t>
            </a:r>
            <a:r>
              <a:rPr kumimoji="1" lang="zh-CN" altLang="en-US" sz="2800" dirty="0">
                <a:solidFill>
                  <a:srgbClr val="000000"/>
                </a:solidFill>
                <a:latin typeface="Times New Roman" panose="02020603050405020304" pitchFamily="18" charset="0"/>
                <a:ea typeface="华文新魏" panose="02010800040101010101" pitchFamily="2" charset="-122"/>
              </a:rPr>
              <a:t>时： </a:t>
            </a:r>
          </a:p>
          <a:p>
            <a:pPr eaLnBrk="1" hangingPunct="1">
              <a:lnSpc>
                <a:spcPct val="140000"/>
              </a:lnSpc>
            </a:pPr>
            <a:r>
              <a:rPr kumimoji="1" lang="zh-CN" altLang="en-US" sz="2800" i="1" dirty="0">
                <a:solidFill>
                  <a:srgbClr val="000000"/>
                </a:solidFill>
                <a:latin typeface="Times New Roman" panose="02020603050405020304" pitchFamily="18" charset="0"/>
                <a:ea typeface="华文新魏" panose="02010800040101010101" pitchFamily="2" charset="-122"/>
              </a:rPr>
              <a:t>                        </a:t>
            </a:r>
            <a:r>
              <a:rPr kumimoji="1" lang="en-US" altLang="zh-CN" sz="2800" b="1" i="1" dirty="0" smtClean="0">
                <a:solidFill>
                  <a:srgbClr val="000000"/>
                </a:solidFill>
                <a:latin typeface="Times New Roman" panose="02020603050405020304" pitchFamily="18" charset="0"/>
                <a:ea typeface="华文新魏" panose="02010800040101010101" pitchFamily="2" charset="-122"/>
              </a:rPr>
              <a:t>N</a:t>
            </a:r>
            <a:r>
              <a:rPr kumimoji="1" lang="en-US" altLang="zh-CN" sz="3200" b="1" i="1" baseline="-10000" dirty="0" smtClean="0">
                <a:solidFill>
                  <a:srgbClr val="000000"/>
                </a:solidFill>
                <a:latin typeface="Times New Roman" panose="02020603050405020304" pitchFamily="18" charset="0"/>
                <a:ea typeface="华文新魏" panose="02010800040101010101" pitchFamily="2" charset="-122"/>
              </a:rPr>
              <a:t>i+</a:t>
            </a:r>
            <a:r>
              <a:rPr kumimoji="1" lang="en-US" altLang="zh-CN" sz="3200" b="1" baseline="-10000" dirty="0" smtClean="0">
                <a:solidFill>
                  <a:srgbClr val="000000"/>
                </a:solidFill>
                <a:latin typeface="Times New Roman" panose="02020603050405020304" pitchFamily="18" charset="0"/>
                <a:ea typeface="华文新魏" panose="02010800040101010101" pitchFamily="2" charset="-122"/>
              </a:rPr>
              <a:t>1,</a:t>
            </a:r>
            <a:r>
              <a:rPr kumimoji="1" lang="en-US" altLang="zh-CN" sz="3200" b="1" i="1" baseline="-10000" dirty="0" smtClean="0">
                <a:solidFill>
                  <a:srgbClr val="000000"/>
                </a:solidFill>
                <a:latin typeface="Times New Roman" panose="02020603050405020304" pitchFamily="18" charset="0"/>
                <a:ea typeface="华文新魏" panose="02010800040101010101" pitchFamily="2" charset="-122"/>
              </a:rPr>
              <a:t>s</a:t>
            </a:r>
            <a:r>
              <a:rPr kumimoji="1" lang="en-US" altLang="zh-CN" sz="2800" i="1" dirty="0" smtClean="0">
                <a:solidFill>
                  <a:srgbClr val="000000"/>
                </a:solidFill>
                <a:latin typeface="Times New Roman" panose="02020603050405020304" pitchFamily="18" charset="0"/>
                <a:ea typeface="华文新魏" panose="02010800040101010101" pitchFamily="2" charset="-122"/>
              </a:rPr>
              <a:t>= </a:t>
            </a:r>
            <a:r>
              <a:rPr kumimoji="1" lang="en-US" altLang="zh-CN" sz="2800" b="1" i="1" dirty="0" err="1" smtClean="0">
                <a:solidFill>
                  <a:srgbClr val="000000"/>
                </a:solidFill>
                <a:latin typeface="Times New Roman" panose="02020603050405020304" pitchFamily="18" charset="0"/>
                <a:ea typeface="华文新魏" panose="02010800040101010101" pitchFamily="2" charset="-122"/>
              </a:rPr>
              <a:t>N</a:t>
            </a:r>
            <a:r>
              <a:rPr kumimoji="1" lang="en-US" altLang="zh-CN" sz="3200" b="1" i="1" baseline="-10000" dirty="0" err="1" smtClean="0">
                <a:solidFill>
                  <a:srgbClr val="000000"/>
                </a:solidFill>
                <a:latin typeface="Times New Roman" panose="02020603050405020304" pitchFamily="18" charset="0"/>
                <a:ea typeface="华文新魏" panose="02010800040101010101" pitchFamily="2" charset="-122"/>
              </a:rPr>
              <a:t>i,s</a:t>
            </a:r>
            <a:r>
              <a:rPr kumimoji="1" lang="en-US" altLang="zh-CN" sz="2800" i="1" dirty="0" err="1" smtClean="0">
                <a:solidFill>
                  <a:srgbClr val="000000"/>
                </a:solidFill>
                <a:latin typeface="Times New Roman" panose="02020603050405020304" pitchFamily="18" charset="0"/>
                <a:ea typeface="华文新魏" panose="02010800040101010101" pitchFamily="2" charset="-122"/>
              </a:rPr>
              <a:t>+Δ</a:t>
            </a:r>
            <a:r>
              <a:rPr kumimoji="1" lang="en-US" altLang="zh-CN" sz="2800" b="1" i="1" dirty="0" err="1" smtClean="0">
                <a:solidFill>
                  <a:srgbClr val="000000"/>
                </a:solidFill>
                <a:latin typeface="Times New Roman" panose="02020603050405020304" pitchFamily="18" charset="0"/>
                <a:ea typeface="华文新魏" panose="02010800040101010101" pitchFamily="2" charset="-122"/>
              </a:rPr>
              <a:t>N</a:t>
            </a:r>
            <a:r>
              <a:rPr kumimoji="1" lang="en-US" altLang="zh-CN" sz="3200" b="1" i="1" baseline="-10000" dirty="0" err="1" smtClean="0">
                <a:solidFill>
                  <a:srgbClr val="000000"/>
                </a:solidFill>
                <a:latin typeface="Times New Roman" panose="02020603050405020304" pitchFamily="18" charset="0"/>
                <a:ea typeface="华文新魏" panose="02010800040101010101" pitchFamily="2" charset="-122"/>
              </a:rPr>
              <a:t>s</a:t>
            </a:r>
            <a:endParaRPr kumimoji="1" lang="en-US" altLang="zh-CN" sz="3200" b="1" i="1" baseline="-10000" dirty="0">
              <a:solidFill>
                <a:srgbClr val="000000"/>
              </a:solidFill>
              <a:latin typeface="Times New Roman" panose="02020603050405020304" pitchFamily="18" charset="0"/>
              <a:ea typeface="华文新魏" panose="02010800040101010101" pitchFamily="2" charset="-122"/>
            </a:endParaRPr>
          </a:p>
          <a:p>
            <a:pPr eaLnBrk="1" hangingPunct="1">
              <a:lnSpc>
                <a:spcPct val="140000"/>
              </a:lnSpc>
            </a:pPr>
            <a:r>
              <a:rPr kumimoji="1" lang="en-US" altLang="zh-CN" sz="2800" dirty="0">
                <a:solidFill>
                  <a:srgbClr val="000000"/>
                </a:solidFill>
                <a:latin typeface="Times New Roman" panose="02020603050405020304" pitchFamily="18" charset="0"/>
              </a:rPr>
              <a:t>               </a:t>
            </a:r>
            <a:r>
              <a:rPr kumimoji="1" lang="zh-CN" altLang="en-US" sz="2800" dirty="0">
                <a:solidFill>
                  <a:srgbClr val="000000"/>
                </a:solidFill>
                <a:latin typeface="Times New Roman" panose="02020603050405020304" pitchFamily="18" charset="0"/>
                <a:ea typeface="华文新魏" panose="02010800040101010101" pitchFamily="2" charset="-122"/>
              </a:rPr>
              <a:t>其中</a:t>
            </a:r>
            <a:r>
              <a:rPr kumimoji="1" lang="zh-CN" altLang="en-US" sz="2800" dirty="0">
                <a:solidFill>
                  <a:srgbClr val="000000"/>
                </a:solidFill>
                <a:latin typeface="Times New Roman" panose="02020603050405020304" pitchFamily="18" charset="0"/>
              </a:rPr>
              <a:t>：</a:t>
            </a:r>
            <a:r>
              <a:rPr kumimoji="1" lang="en-US" altLang="zh-CN" sz="2800" b="1" i="1" dirty="0">
                <a:solidFill>
                  <a:srgbClr val="000000"/>
                </a:solidFill>
                <a:latin typeface="Times New Roman" panose="02020603050405020304" pitchFamily="18" charset="0"/>
              </a:rPr>
              <a:t>Δ</a:t>
            </a:r>
            <a:r>
              <a:rPr kumimoji="1" lang="en-US" altLang="zh-CN" sz="2800" b="1" i="1" dirty="0">
                <a:solidFill>
                  <a:srgbClr val="000000"/>
                </a:solidFill>
                <a:latin typeface="Times New Roman" panose="02020603050405020304" pitchFamily="18" charset="0"/>
                <a:ea typeface="华文新魏" panose="02010800040101010101" pitchFamily="2" charset="-122"/>
              </a:rPr>
              <a:t>N</a:t>
            </a:r>
            <a:r>
              <a:rPr kumimoji="1" lang="en-US" altLang="zh-CN" sz="2800" b="1" i="1" baseline="-25000" dirty="0">
                <a:solidFill>
                  <a:srgbClr val="000000"/>
                </a:solidFill>
                <a:latin typeface="Times New Roman" panose="02020603050405020304" pitchFamily="18" charset="0"/>
              </a:rPr>
              <a:t>s</a:t>
            </a:r>
            <a:r>
              <a:rPr kumimoji="1" lang="en-US" altLang="zh-CN" sz="2800" b="1" i="1" dirty="0">
                <a:solidFill>
                  <a:srgbClr val="000000"/>
                </a:solidFill>
                <a:latin typeface="Times New Roman" panose="02020603050405020304" pitchFamily="18" charset="0"/>
              </a:rPr>
              <a:t>=</a:t>
            </a:r>
            <a:r>
              <a:rPr kumimoji="1" lang="en-US" altLang="zh-CN" sz="2800" b="1" dirty="0">
                <a:solidFill>
                  <a:srgbClr val="000000"/>
                </a:solidFill>
                <a:latin typeface="Times New Roman" panose="02020603050405020304" pitchFamily="18" charset="0"/>
              </a:rPr>
              <a:t>(</a:t>
            </a:r>
            <a:r>
              <a:rPr kumimoji="1" lang="en-US" altLang="zh-CN" sz="2800" b="1" i="1" dirty="0" err="1">
                <a:solidFill>
                  <a:srgbClr val="000000"/>
                </a:solidFill>
                <a:latin typeface="Times New Roman" panose="02020603050405020304" pitchFamily="18" charset="0"/>
                <a:ea typeface="华文新魏" panose="02010800040101010101" pitchFamily="2" charset="-122"/>
              </a:rPr>
              <a:t>N</a:t>
            </a:r>
            <a:r>
              <a:rPr kumimoji="1" lang="en-US" altLang="zh-CN" sz="2800" b="1" i="1" baseline="-25000" dirty="0" err="1">
                <a:solidFill>
                  <a:srgbClr val="000000"/>
                </a:solidFill>
                <a:latin typeface="Times New Roman" panose="02020603050405020304" pitchFamily="18" charset="0"/>
              </a:rPr>
              <a:t>b</a:t>
            </a:r>
            <a:r>
              <a:rPr kumimoji="1" lang="en-US" altLang="zh-CN" sz="2800" b="1" i="1" dirty="0">
                <a:solidFill>
                  <a:srgbClr val="000000"/>
                </a:solidFill>
                <a:latin typeface="Times New Roman" panose="02020603050405020304" pitchFamily="18" charset="0"/>
              </a:rPr>
              <a:t>-</a:t>
            </a:r>
            <a:r>
              <a:rPr kumimoji="1" lang="en-US" altLang="zh-CN" sz="2800" b="1" i="1" dirty="0">
                <a:solidFill>
                  <a:srgbClr val="000000"/>
                </a:solidFill>
                <a:latin typeface="Times New Roman" panose="02020603050405020304" pitchFamily="18" charset="0"/>
                <a:ea typeface="华文新魏" panose="02010800040101010101" pitchFamily="2" charset="-122"/>
              </a:rPr>
              <a:t>N</a:t>
            </a:r>
            <a:r>
              <a:rPr kumimoji="1" lang="en-US" altLang="zh-CN" sz="2800" b="1" i="1" baseline="-25000" dirty="0">
                <a:solidFill>
                  <a:srgbClr val="000000"/>
                </a:solidFill>
                <a:latin typeface="Times New Roman" panose="02020603050405020304" pitchFamily="18" charset="0"/>
              </a:rPr>
              <a:t>a</a:t>
            </a:r>
            <a:r>
              <a:rPr kumimoji="1" lang="en-US" altLang="zh-CN" sz="2800" b="1" dirty="0">
                <a:solidFill>
                  <a:srgbClr val="000000"/>
                </a:solidFill>
                <a:latin typeface="Times New Roman" panose="02020603050405020304" pitchFamily="18" charset="0"/>
              </a:rPr>
              <a:t>)/(</a:t>
            </a:r>
            <a:r>
              <a:rPr kumimoji="1" lang="en-US" altLang="zh-CN" sz="2800" b="1" i="1" dirty="0" err="1">
                <a:solidFill>
                  <a:srgbClr val="000000"/>
                </a:solidFill>
                <a:latin typeface="Times New Roman" panose="02020603050405020304" pitchFamily="18" charset="0"/>
              </a:rPr>
              <a:t>x</a:t>
            </a:r>
            <a:r>
              <a:rPr kumimoji="1" lang="en-US" altLang="zh-CN" sz="2800" b="1" i="1" baseline="-25000" dirty="0" err="1">
                <a:solidFill>
                  <a:srgbClr val="000000"/>
                </a:solidFill>
                <a:latin typeface="Times New Roman" panose="02020603050405020304" pitchFamily="18" charset="0"/>
              </a:rPr>
              <a:t>b</a:t>
            </a:r>
            <a:r>
              <a:rPr kumimoji="1" lang="en-US" altLang="zh-CN" sz="2800" b="1" i="1" dirty="0" err="1">
                <a:solidFill>
                  <a:srgbClr val="000000"/>
                </a:solidFill>
                <a:latin typeface="Times New Roman" panose="02020603050405020304" pitchFamily="18" charset="0"/>
              </a:rPr>
              <a:t>-x</a:t>
            </a:r>
            <a:r>
              <a:rPr kumimoji="1" lang="en-US" altLang="zh-CN" sz="2800" b="1" i="1" baseline="-25000" dirty="0" err="1">
                <a:solidFill>
                  <a:srgbClr val="000000"/>
                </a:solidFill>
                <a:latin typeface="Times New Roman" panose="02020603050405020304" pitchFamily="18" charset="0"/>
              </a:rPr>
              <a:t>a</a:t>
            </a:r>
            <a:r>
              <a:rPr kumimoji="1" lang="en-US" altLang="zh-CN" sz="2800" b="1" dirty="0">
                <a:solidFill>
                  <a:srgbClr val="000000"/>
                </a:solidFill>
                <a:latin typeface="Times New Roman" panose="02020603050405020304" pitchFamily="18" charset="0"/>
              </a:rPr>
              <a:t>)</a:t>
            </a:r>
            <a:r>
              <a:rPr kumimoji="1" lang="en-US" altLang="zh-CN" sz="2800" b="1" i="1" dirty="0">
                <a:solidFill>
                  <a:srgbClr val="000000"/>
                </a:solidFill>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box(in)">
                                      <p:cBhvr>
                                        <p:cTn id="7" dur="500"/>
                                        <p:tgtEl>
                                          <p:spTgt spid="6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6988" y="367806"/>
            <a:ext cx="8532813"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t" hangingPunct="1">
              <a:spcBef>
                <a:spcPct val="10000"/>
              </a:spcBef>
            </a:pPr>
            <a:r>
              <a:rPr kumimoji="1" lang="en-US" altLang="zh-CN" sz="3200" b="1" dirty="0" smtClean="0">
                <a:solidFill>
                  <a:srgbClr val="000000"/>
                </a:solidFill>
                <a:latin typeface="Times New Roman" panose="02020603050405020304" pitchFamily="18" charset="0"/>
                <a:ea typeface="华文中宋" panose="02010600040101010101" pitchFamily="2" charset="-122"/>
              </a:rPr>
              <a:t>        8.4</a:t>
            </a:r>
            <a:r>
              <a:rPr kumimoji="1" lang="en-US" altLang="zh-CN" sz="3200" b="1" dirty="0" smtClean="0">
                <a:solidFill>
                  <a:srgbClr val="000000"/>
                </a:solidFill>
                <a:latin typeface="Times New Roman" panose="02020603050405020304" pitchFamily="18" charset="0"/>
                <a:ea typeface="华文新魏" panose="02010800040101010101" pitchFamily="2" charset="-122"/>
              </a:rPr>
              <a:t> </a:t>
            </a:r>
            <a:r>
              <a:rPr kumimoji="1" lang="zh-CN" altLang="en-US" sz="3200" b="1" dirty="0">
                <a:solidFill>
                  <a:srgbClr val="000000"/>
                </a:solidFill>
                <a:latin typeface="Times New Roman" panose="02020603050405020304" pitchFamily="18" charset="0"/>
                <a:ea typeface="华文新魏" panose="02010800040101010101" pitchFamily="2" charset="-122"/>
              </a:rPr>
              <a:t>光照模型</a:t>
            </a:r>
          </a:p>
          <a:p>
            <a:pPr eaLnBrk="1" fontAlgn="t" hangingPunct="1"/>
            <a:r>
              <a:rPr kumimoji="1" lang="en-US" altLang="zh-CN" sz="3200" b="1" dirty="0">
                <a:solidFill>
                  <a:srgbClr val="000000"/>
                </a:solidFill>
                <a:latin typeface="Times New Roman" panose="02020603050405020304" pitchFamily="18" charset="0"/>
                <a:ea typeface="华文新魏" panose="02010800040101010101" pitchFamily="2" charset="-122"/>
              </a:rPr>
              <a:t>8.4.1  </a:t>
            </a:r>
            <a:r>
              <a:rPr kumimoji="1" lang="zh-CN" altLang="en-US" sz="3200" b="1" dirty="0">
                <a:solidFill>
                  <a:srgbClr val="000000"/>
                </a:solidFill>
                <a:latin typeface="Times New Roman" panose="02020603050405020304" pitchFamily="18" charset="0"/>
                <a:ea typeface="华文新魏" panose="02010800040101010101" pitchFamily="2" charset="-122"/>
              </a:rPr>
              <a:t>基本光照模型 </a:t>
            </a:r>
          </a:p>
        </p:txBody>
      </p:sp>
      <p:sp>
        <p:nvSpPr>
          <p:cNvPr id="50180" name="Rectangle 4"/>
          <p:cNvSpPr>
            <a:spLocks noChangeArrowheads="1"/>
          </p:cNvSpPr>
          <p:nvPr/>
        </p:nvSpPr>
        <p:spPr bwMode="auto">
          <a:xfrm>
            <a:off x="143220" y="3274661"/>
            <a:ext cx="8901629" cy="2677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TW" altLang="zh-CN" sz="2400" dirty="0">
                <a:solidFill>
                  <a:srgbClr val="000000"/>
                </a:solidFill>
                <a:latin typeface="Times New Roman" panose="02020603050405020304" pitchFamily="18" charset="0"/>
                <a:ea typeface="华文新魏" panose="02010800040101010101" pitchFamily="2" charset="-122"/>
              </a:rPr>
              <a:t> </a:t>
            </a:r>
            <a:r>
              <a:rPr kumimoji="1" lang="zh-TW" altLang="en-US" sz="2400" dirty="0">
                <a:solidFill>
                  <a:srgbClr val="000000"/>
                </a:solidFill>
                <a:latin typeface="Times New Roman" panose="02020603050405020304" pitchFamily="18" charset="0"/>
                <a:ea typeface="华文新魏" panose="02010800040101010101" pitchFamily="2" charset="-122"/>
              </a:rPr>
              <a:t> </a:t>
            </a:r>
            <a:r>
              <a:rPr kumimoji="1" lang="zh-TW" altLang="zh-CN" sz="2400" dirty="0">
                <a:solidFill>
                  <a:srgbClr val="000000"/>
                </a:solidFill>
                <a:latin typeface="Times New Roman" panose="02020603050405020304" pitchFamily="18" charset="0"/>
                <a:ea typeface="华文新魏" panose="02010800040101010101" pitchFamily="2" charset="-122"/>
              </a:rPr>
              <a:t> </a:t>
            </a:r>
            <a:r>
              <a:rPr kumimoji="1" lang="zh-TW" altLang="en-US" sz="2400" dirty="0">
                <a:solidFill>
                  <a:srgbClr val="000000"/>
                </a:solidFill>
                <a:latin typeface="Times New Roman" panose="02020603050405020304" pitchFamily="18" charset="0"/>
                <a:ea typeface="华文新魏" panose="02010800040101010101" pitchFamily="2" charset="-122"/>
              </a:rPr>
              <a:t> </a:t>
            </a:r>
            <a:r>
              <a:rPr kumimoji="1" lang="zh-TW" altLang="zh-CN" sz="2400" dirty="0">
                <a:solidFill>
                  <a:srgbClr val="000000"/>
                </a:solidFill>
                <a:latin typeface="Times New Roman" panose="02020603050405020304" pitchFamily="18" charset="0"/>
                <a:ea typeface="华文新魏" panose="02010800040101010101" pitchFamily="2" charset="-122"/>
              </a:rPr>
              <a:t> </a:t>
            </a:r>
            <a:r>
              <a:rPr kumimoji="1" lang="zh-TW" altLang="en-US" sz="2400" dirty="0">
                <a:solidFill>
                  <a:srgbClr val="000000"/>
                </a:solidFill>
                <a:latin typeface="Times New Roman" panose="02020603050405020304" pitchFamily="18" charset="0"/>
                <a:ea typeface="华文新魏" panose="02010800040101010101" pitchFamily="2" charset="-122"/>
              </a:rPr>
              <a:t>光照模型包含许多因素，如</a:t>
            </a:r>
            <a:r>
              <a:rPr kumimoji="1" lang="zh-TW" altLang="en-US" sz="2400" dirty="0">
                <a:solidFill>
                  <a:srgbClr val="0000FF"/>
                </a:solidFill>
                <a:latin typeface="Times New Roman" panose="02020603050405020304" pitchFamily="18" charset="0"/>
                <a:ea typeface="华文新魏" panose="02010800040101010101" pitchFamily="2" charset="-122"/>
              </a:rPr>
              <a:t>物体的类型</a:t>
            </a:r>
            <a:r>
              <a:rPr kumimoji="1" lang="zh-TW" altLang="en-US" sz="2400" dirty="0">
                <a:solidFill>
                  <a:srgbClr val="000000"/>
                </a:solidFill>
                <a:latin typeface="Times New Roman" panose="02020603050405020304" pitchFamily="18" charset="0"/>
                <a:ea typeface="华文新魏" panose="02010800040101010101" pitchFamily="2" charset="-122"/>
              </a:rPr>
              <a:t>、物体相对于光源与其他物体的</a:t>
            </a:r>
            <a:r>
              <a:rPr kumimoji="1" lang="zh-TW" altLang="en-US" sz="2400" dirty="0">
                <a:solidFill>
                  <a:srgbClr val="0000FF"/>
                </a:solidFill>
                <a:latin typeface="Times New Roman" panose="02020603050405020304" pitchFamily="18" charset="0"/>
                <a:ea typeface="华文新魏" panose="02010800040101010101" pitchFamily="2" charset="-122"/>
              </a:rPr>
              <a:t>位置</a:t>
            </a:r>
            <a:r>
              <a:rPr kumimoji="1" lang="zh-TW" altLang="en-US" sz="2400" dirty="0">
                <a:solidFill>
                  <a:srgbClr val="000000"/>
                </a:solidFill>
                <a:latin typeface="Times New Roman" panose="02020603050405020304" pitchFamily="18" charset="0"/>
                <a:ea typeface="华文新魏" panose="02010800040101010101" pitchFamily="2" charset="-122"/>
              </a:rPr>
              <a:t>以及场景中所设置的</a:t>
            </a:r>
            <a:r>
              <a:rPr kumimoji="1" lang="zh-TW" altLang="en-US" sz="2400" dirty="0">
                <a:solidFill>
                  <a:srgbClr val="0000FF"/>
                </a:solidFill>
                <a:latin typeface="Times New Roman" panose="02020603050405020304" pitchFamily="18" charset="0"/>
                <a:ea typeface="华文新魏" panose="02010800040101010101" pitchFamily="2" charset="-122"/>
              </a:rPr>
              <a:t>光源属性</a:t>
            </a:r>
            <a:r>
              <a:rPr kumimoji="1" lang="zh-TW" altLang="en-US" sz="2400" dirty="0">
                <a:solidFill>
                  <a:srgbClr val="000000"/>
                </a:solidFill>
                <a:latin typeface="Times New Roman" panose="02020603050405020304" pitchFamily="18" charset="0"/>
                <a:ea typeface="华文新魏" panose="02010800040101010101" pitchFamily="2" charset="-122"/>
              </a:rPr>
              <a:t>、物体的</a:t>
            </a:r>
            <a:r>
              <a:rPr kumimoji="1" lang="zh-TW" altLang="en-US" sz="2400" dirty="0">
                <a:solidFill>
                  <a:srgbClr val="0000FF"/>
                </a:solidFill>
                <a:latin typeface="Times New Roman" panose="02020603050405020304" pitchFamily="18" charset="0"/>
                <a:ea typeface="华文新魏" panose="02010800040101010101" pitchFamily="2" charset="-122"/>
              </a:rPr>
              <a:t>透明度</a:t>
            </a:r>
            <a:r>
              <a:rPr kumimoji="1" lang="zh-TW" altLang="en-US" sz="2400" dirty="0">
                <a:solidFill>
                  <a:srgbClr val="000000"/>
                </a:solidFill>
                <a:latin typeface="Times New Roman" panose="02020603050405020304" pitchFamily="18" charset="0"/>
                <a:ea typeface="华文新魏" panose="02010800040101010101" pitchFamily="2" charset="-122"/>
              </a:rPr>
              <a:t>、物体的表面</a:t>
            </a:r>
            <a:r>
              <a:rPr kumimoji="1" lang="zh-TW" altLang="en-US" sz="2400" dirty="0">
                <a:solidFill>
                  <a:srgbClr val="0000FF"/>
                </a:solidFill>
                <a:latin typeface="Times New Roman" panose="02020603050405020304" pitchFamily="18" charset="0"/>
                <a:ea typeface="华文新魏" panose="02010800040101010101" pitchFamily="2" charset="-122"/>
              </a:rPr>
              <a:t>光亮程度</a:t>
            </a:r>
            <a:r>
              <a:rPr kumimoji="1" lang="zh-TW" altLang="en-US" sz="2400" dirty="0">
                <a:solidFill>
                  <a:srgbClr val="000000"/>
                </a:solidFill>
                <a:latin typeface="Times New Roman" panose="02020603050405020304" pitchFamily="18" charset="0"/>
                <a:ea typeface="华文新魏" panose="02010800040101010101" pitchFamily="2" charset="-122"/>
              </a:rPr>
              <a:t>，甚至物体的各种表面</a:t>
            </a:r>
            <a:r>
              <a:rPr kumimoji="1" lang="zh-TW" altLang="en-US" sz="2400" dirty="0">
                <a:solidFill>
                  <a:srgbClr val="0000FF"/>
                </a:solidFill>
                <a:latin typeface="Times New Roman" panose="02020603050405020304" pitchFamily="18" charset="0"/>
                <a:ea typeface="华文新魏" panose="02010800040101010101" pitchFamily="2" charset="-122"/>
              </a:rPr>
              <a:t>纹理</a:t>
            </a:r>
            <a:r>
              <a:rPr kumimoji="1" lang="zh-CN" altLang="en-US" sz="2400" dirty="0">
                <a:solidFill>
                  <a:srgbClr val="000000"/>
                </a:solidFill>
                <a:latin typeface="Times New Roman" panose="02020603050405020304" pitchFamily="18" charset="0"/>
                <a:ea typeface="华文新魏" panose="02010800040101010101" pitchFamily="2" charset="-122"/>
              </a:rPr>
              <a:t>等</a:t>
            </a:r>
            <a:r>
              <a:rPr kumimoji="1" lang="zh-TW" altLang="en-US" sz="2400" dirty="0">
                <a:solidFill>
                  <a:srgbClr val="000000"/>
                </a:solidFill>
                <a:latin typeface="Times New Roman" panose="02020603050405020304" pitchFamily="18" charset="0"/>
                <a:ea typeface="华文新魏" panose="02010800040101010101" pitchFamily="2" charset="-122"/>
              </a:rPr>
              <a:t>。不同形状、颜色、位置的光源可以为一个场景带来不同的光照效果。一旦确定出物体表面的光学属性参数、场景中各面的相对位置关系、光源的颜色和位置、观察平面的位置等信息，就可以根据光照模型计算出物体表面上某点在观察方向上所透射的</a:t>
            </a:r>
            <a:r>
              <a:rPr kumimoji="1" lang="zh-TW" altLang="en-US" sz="2400" dirty="0">
                <a:solidFill>
                  <a:srgbClr val="FF0000"/>
                </a:solidFill>
                <a:latin typeface="Times New Roman" panose="02020603050405020304" pitchFamily="18" charset="0"/>
                <a:ea typeface="华文新魏" panose="02010800040101010101" pitchFamily="2" charset="-122"/>
              </a:rPr>
              <a:t>光强度值</a:t>
            </a:r>
            <a:r>
              <a:rPr kumimoji="1" lang="zh-TW" altLang="en-US" sz="2400" dirty="0">
                <a:solidFill>
                  <a:srgbClr val="000000"/>
                </a:solidFill>
                <a:latin typeface="Times New Roman" panose="02020603050405020304" pitchFamily="18" charset="0"/>
                <a:ea typeface="华文新魏" panose="02010800040101010101" pitchFamily="2" charset="-122"/>
              </a:rPr>
              <a:t>。</a:t>
            </a:r>
          </a:p>
        </p:txBody>
      </p:sp>
      <p:grpSp>
        <p:nvGrpSpPr>
          <p:cNvPr id="5" name="组合 4"/>
          <p:cNvGrpSpPr>
            <a:grpSpLocks/>
          </p:cNvGrpSpPr>
          <p:nvPr/>
        </p:nvGrpSpPr>
        <p:grpSpPr bwMode="auto">
          <a:xfrm>
            <a:off x="93590" y="1560241"/>
            <a:ext cx="8851988" cy="1499615"/>
            <a:chOff x="419177" y="1765445"/>
            <a:chExt cx="6960003" cy="2922216"/>
          </a:xfrm>
        </p:grpSpPr>
        <p:sp>
          <p:nvSpPr>
            <p:cNvPr id="6" name="矩形 5"/>
            <p:cNvSpPr/>
            <p:nvPr/>
          </p:nvSpPr>
          <p:spPr>
            <a:xfrm>
              <a:off x="419177" y="1765447"/>
              <a:ext cx="6960003" cy="275759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7" name="矩形 6"/>
            <p:cNvSpPr/>
            <p:nvPr/>
          </p:nvSpPr>
          <p:spPr>
            <a:xfrm flipV="1">
              <a:off x="600890" y="1765447"/>
              <a:ext cx="4287584" cy="89092"/>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任意多边形 7"/>
            <p:cNvSpPr/>
            <p:nvPr/>
          </p:nvSpPr>
          <p:spPr>
            <a:xfrm>
              <a:off x="443897" y="1837560"/>
              <a:ext cx="6459256" cy="576161"/>
            </a:xfrm>
            <a:custGeom>
              <a:avLst/>
              <a:gdLst>
                <a:gd name="connsiteX0" fmla="*/ 0 w 7200000"/>
                <a:gd name="connsiteY0" fmla="*/ 0 h 735989"/>
                <a:gd name="connsiteX1" fmla="*/ 7200000 w 7200000"/>
                <a:gd name="connsiteY1" fmla="*/ 0 h 735989"/>
                <a:gd name="connsiteX2" fmla="*/ 7200000 w 7200000"/>
                <a:gd name="connsiteY2" fmla="*/ 553452 h 735989"/>
                <a:gd name="connsiteX3" fmla="*/ 6878559 w 7200000"/>
                <a:gd name="connsiteY3" fmla="*/ 553452 h 735989"/>
                <a:gd name="connsiteX4" fmla="*/ 6725655 w 7200000"/>
                <a:gd name="connsiteY4" fmla="*/ 735989 h 735989"/>
                <a:gd name="connsiteX5" fmla="*/ 6725655 w 7200000"/>
                <a:gd name="connsiteY5" fmla="*/ 553452 h 735989"/>
                <a:gd name="connsiteX6" fmla="*/ 0 w 7200000"/>
                <a:gd name="connsiteY6" fmla="*/ 553452 h 7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000" h="735989">
                  <a:moveTo>
                    <a:pt x="0" y="0"/>
                  </a:moveTo>
                  <a:lnTo>
                    <a:pt x="7200000" y="0"/>
                  </a:lnTo>
                  <a:lnTo>
                    <a:pt x="7200000" y="553452"/>
                  </a:lnTo>
                  <a:lnTo>
                    <a:pt x="6878559" y="553452"/>
                  </a:lnTo>
                  <a:lnTo>
                    <a:pt x="6725655" y="735989"/>
                  </a:lnTo>
                  <a:lnTo>
                    <a:pt x="6725655" y="553452"/>
                  </a:lnTo>
                  <a:lnTo>
                    <a:pt x="0" y="553452"/>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57497" y="2348647"/>
              <a:ext cx="6821683" cy="2339014"/>
            </a:xfrm>
            <a:prstGeom prst="rect">
              <a:avLst/>
            </a:prstGeom>
          </p:spPr>
          <p:txBody>
            <a:bodyPr wrap="square">
              <a:spAutoFit/>
            </a:bodyPr>
            <a:lstStyle/>
            <a:p>
              <a:pPr marL="342900" indent="-342900" eaLnBrk="1" fontAlgn="auto" hangingPunct="1">
                <a:lnSpc>
                  <a:spcPct val="120000"/>
                </a:lnSpc>
                <a:spcBef>
                  <a:spcPts val="600"/>
                </a:spcBef>
                <a:spcAft>
                  <a:spcPts val="600"/>
                </a:spcAft>
                <a:buClr>
                  <a:srgbClr val="FF9300"/>
                </a:buClr>
                <a:buFont typeface="Wingdings" panose="05000000000000000000" pitchFamily="2" charset="2"/>
                <a:buChar char="n"/>
                <a:defRPr/>
              </a:pPr>
              <a:r>
                <a:rPr kumimoji="1" lang="zh-CN" altLang="en-US" sz="2000" dirty="0">
                  <a:solidFill>
                    <a:srgbClr val="000000"/>
                  </a:solidFill>
                  <a:latin typeface="Times New Roman" panose="02020603050405020304" pitchFamily="18" charset="0"/>
                  <a:ea typeface="华文新魏" panose="02010800040101010101" pitchFamily="2" charset="-122"/>
                </a:rPr>
                <a:t>在计算机图形学中</a:t>
              </a:r>
              <a:r>
                <a:rPr kumimoji="1" lang="zh-TW" altLang="en-US" sz="2000" dirty="0">
                  <a:solidFill>
                    <a:srgbClr val="000000"/>
                  </a:solidFill>
                  <a:latin typeface="Times New Roman" panose="02020603050405020304" pitchFamily="18" charset="0"/>
                  <a:ea typeface="华文新魏" panose="02010800040101010101" pitchFamily="2" charset="-122"/>
                </a:rPr>
                <a:t>为</a:t>
              </a:r>
              <a:r>
                <a:rPr kumimoji="1" lang="zh-CN" altLang="en-US" sz="2000" dirty="0">
                  <a:solidFill>
                    <a:srgbClr val="000000"/>
                  </a:solidFill>
                  <a:latin typeface="Times New Roman" panose="02020603050405020304" pitchFamily="18" charset="0"/>
                  <a:ea typeface="华文新魏" panose="02010800040101010101" pitchFamily="2" charset="-122"/>
                </a:rPr>
                <a:t>表达自然光照现象</a:t>
              </a:r>
              <a:r>
                <a:rPr kumimoji="1" lang="zh-TW" altLang="en-US" sz="2000" dirty="0">
                  <a:solidFill>
                    <a:srgbClr val="000000"/>
                  </a:solidFill>
                  <a:latin typeface="Times New Roman" panose="02020603050405020304" pitchFamily="18" charset="0"/>
                  <a:ea typeface="华文新魏" panose="02010800040101010101" pitchFamily="2" charset="-122"/>
                </a:rPr>
                <a:t>，</a:t>
              </a:r>
              <a:r>
                <a:rPr kumimoji="1" lang="zh-CN" altLang="en-US" sz="2000" dirty="0">
                  <a:solidFill>
                    <a:srgbClr val="000000"/>
                  </a:solidFill>
                  <a:latin typeface="Times New Roman" panose="02020603050405020304" pitchFamily="18" charset="0"/>
                  <a:ea typeface="华文新魏" panose="02010800040101010101" pitchFamily="2" charset="-122"/>
                </a:rPr>
                <a:t>需要根据光学物理的有关定律</a:t>
              </a:r>
              <a:r>
                <a:rPr kumimoji="1" lang="zh-TW" altLang="en-US" sz="2000" dirty="0">
                  <a:solidFill>
                    <a:srgbClr val="000000"/>
                  </a:solidFill>
                  <a:latin typeface="Times New Roman" panose="02020603050405020304" pitchFamily="18" charset="0"/>
                  <a:ea typeface="华文新魏" panose="02010800040101010101" pitchFamily="2" charset="-122"/>
                </a:rPr>
                <a:t>建立一</a:t>
              </a:r>
              <a:r>
                <a:rPr kumimoji="1" lang="zh-CN" altLang="en-US" sz="2000" dirty="0">
                  <a:solidFill>
                    <a:srgbClr val="000000"/>
                  </a:solidFill>
                  <a:latin typeface="Times New Roman" panose="02020603050405020304" pitchFamily="18" charset="0"/>
                  <a:ea typeface="华文新魏" panose="02010800040101010101" pitchFamily="2" charset="-122"/>
                </a:rPr>
                <a:t>个</a:t>
              </a:r>
              <a:r>
                <a:rPr kumimoji="1" lang="zh-TW" altLang="en-US" sz="2000" dirty="0">
                  <a:solidFill>
                    <a:srgbClr val="000000"/>
                  </a:solidFill>
                  <a:latin typeface="Times New Roman" panose="02020603050405020304" pitchFamily="18" charset="0"/>
                  <a:ea typeface="华文新魏" panose="02010800040101010101" pitchFamily="2" charset="-122"/>
                </a:rPr>
                <a:t>数学模型</a:t>
              </a:r>
              <a:r>
                <a:rPr kumimoji="1" lang="zh-CN" altLang="en-US" sz="2000" dirty="0">
                  <a:solidFill>
                    <a:srgbClr val="000000"/>
                  </a:solidFill>
                  <a:latin typeface="Times New Roman" panose="02020603050405020304" pitchFamily="18" charset="0"/>
                  <a:ea typeface="华文新魏" panose="02010800040101010101" pitchFamily="2" charset="-122"/>
                </a:rPr>
                <a:t>去计算景物表面上任意一点投向观察者眼中的光亮度的大小</a:t>
              </a:r>
              <a:r>
                <a:rPr kumimoji="1" lang="zh-TW" altLang="en-US" sz="2000" dirty="0">
                  <a:solidFill>
                    <a:srgbClr val="000000"/>
                  </a:solidFill>
                  <a:latin typeface="Times New Roman" panose="02020603050405020304" pitchFamily="18" charset="0"/>
                  <a:ea typeface="华文新魏" panose="02010800040101010101" pitchFamily="2" charset="-122"/>
                </a:rPr>
                <a:t>。</a:t>
              </a:r>
              <a:endParaRPr lang="zh-CN" altLang="en-US" sz="20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文本框 3"/>
            <p:cNvSpPr txBox="1"/>
            <p:nvPr/>
          </p:nvSpPr>
          <p:spPr>
            <a:xfrm>
              <a:off x="458199" y="1843911"/>
              <a:ext cx="871178" cy="719697"/>
            </a:xfrm>
            <a:prstGeom prst="rect">
              <a:avLst/>
            </a:prstGeom>
            <a:noFill/>
          </p:spPr>
          <p:txBody>
            <a:bodyPr wrap="none">
              <a:spAutoFit/>
            </a:bodyPr>
            <a:lstStyle/>
            <a:p>
              <a:pPr eaLnBrk="1" fontAlgn="auto" hangingPunct="1">
                <a:spcBef>
                  <a:spcPts val="0"/>
                </a:spcBef>
                <a:spcAft>
                  <a:spcPts val="0"/>
                </a:spcAft>
                <a:defRPr/>
              </a:pPr>
              <a:r>
                <a:rPr lang="zh-CN" altLang="en-US" b="1" kern="0" dirty="0" smtClean="0">
                  <a:solidFill>
                    <a:schemeClr val="tx1">
                      <a:lumMod val="75000"/>
                      <a:lumOff val="25000"/>
                    </a:schemeClr>
                  </a:solidFill>
                  <a:latin typeface="微软雅黑" pitchFamily="34" charset="-122"/>
                  <a:ea typeface="微软雅黑" pitchFamily="34" charset="-122"/>
                </a:rPr>
                <a:t>光照模型</a:t>
              </a:r>
              <a:endParaRPr lang="zh-CN" altLang="en-US" b="1" kern="0" dirty="0">
                <a:solidFill>
                  <a:schemeClr val="tx1">
                    <a:lumMod val="75000"/>
                    <a:lumOff val="25000"/>
                  </a:schemeClr>
                </a:solidFill>
                <a:latin typeface="微软雅黑" pitchFamily="34" charset="-122"/>
                <a:ea typeface="微软雅黑" pitchFamily="34" charset="-122"/>
              </a:endParaRPr>
            </a:p>
          </p:txBody>
        </p:sp>
        <p:sp>
          <p:nvSpPr>
            <p:cNvPr id="12" name="矩形 11"/>
            <p:cNvSpPr/>
            <p:nvPr/>
          </p:nvSpPr>
          <p:spPr>
            <a:xfrm>
              <a:off x="443906" y="1765445"/>
              <a:ext cx="6459247" cy="1612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ppt_x</p:attrName>
                                        </p:attrNameLst>
                                      </p:cBhvr>
                                      <p:tavLst>
                                        <p:tav tm="0">
                                          <p:val>
                                            <p:fltVal val="0.5"/>
                                          </p:val>
                                        </p:tav>
                                        <p:tav tm="100000">
                                          <p:val>
                                            <p:strVal val="#ppt_x"/>
                                          </p:val>
                                        </p:tav>
                                      </p:tavLst>
                                    </p:anim>
                                    <p:anim calcmode="lin" valueType="num">
                                      <p:cBhvr>
                                        <p:cTn id="1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0180"/>
                                        </p:tgtEl>
                                        <p:attrNameLst>
                                          <p:attrName>style.visibility</p:attrName>
                                        </p:attrNameLst>
                                      </p:cBhvr>
                                      <p:to>
                                        <p:strVal val="visible"/>
                                      </p:to>
                                    </p:set>
                                    <p:animEffect transition="in" filter="wipe(left)">
                                      <p:cBhvr>
                                        <p:cTn id="15"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077912" y="121168"/>
            <a:ext cx="7814567" cy="764704"/>
          </a:xfrm>
        </p:spPr>
        <p:txBody>
          <a:bodyPr/>
          <a:lstStyle/>
          <a:p>
            <a:pPr eaLnBrk="1" hangingPunct="1"/>
            <a:r>
              <a:rPr lang="en-US" altLang="zh-CN" b="1" dirty="0" err="1" smtClean="0">
                <a:latin typeface="Arial Black" panose="020B0A04020102020204" pitchFamily="34" charset="0"/>
              </a:rPr>
              <a:t>Phong</a:t>
            </a:r>
            <a:r>
              <a:rPr lang="en-US" altLang="zh-CN" b="1" dirty="0" smtClean="0">
                <a:latin typeface="Arial Black" panose="020B0A04020102020204" pitchFamily="34" charset="0"/>
              </a:rPr>
              <a:t> </a:t>
            </a:r>
            <a:r>
              <a:rPr lang="en-US" altLang="zh-CN" b="1" dirty="0">
                <a:latin typeface="Arial Black" panose="020B0A04020102020204" pitchFamily="34" charset="0"/>
              </a:rPr>
              <a:t>Shading</a:t>
            </a:r>
            <a:endParaRPr lang="zh-CN" altLang="zh-CN" b="1" dirty="0" smtClean="0">
              <a:latin typeface="Arial Black" panose="020B0A04020102020204" pitchFamily="34" charset="0"/>
            </a:endParaRPr>
          </a:p>
        </p:txBody>
      </p:sp>
      <p:pic>
        <p:nvPicPr>
          <p:cNvPr id="43011" name="Picture 4"/>
          <p:cNvPicPr>
            <a:picLocks noGrp="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35060" y="1022554"/>
            <a:ext cx="8357419" cy="5233219"/>
          </a:xfrm>
          <a:noFill/>
        </p:spPr>
      </p:pic>
    </p:spTree>
    <p:extLst>
      <p:ext uri="{BB962C8B-B14F-4D97-AF65-F5344CB8AC3E}">
        <p14:creationId xmlns:p14="http://schemas.microsoft.com/office/powerpoint/2010/main" val="42719563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045029" y="404813"/>
            <a:ext cx="7487784"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t" hangingPunct="1">
              <a:spcBef>
                <a:spcPct val="10000"/>
              </a:spcBef>
            </a:pPr>
            <a:r>
              <a:rPr kumimoji="1" lang="en-US" altLang="zh-CN" sz="3200" b="1" dirty="0">
                <a:solidFill>
                  <a:srgbClr val="000000"/>
                </a:solidFill>
                <a:latin typeface="Times New Roman" panose="02020603050405020304" pitchFamily="18" charset="0"/>
                <a:ea typeface="华文新魏" panose="02010800040101010101" pitchFamily="2" charset="-122"/>
              </a:rPr>
              <a:t>8.4.3  </a:t>
            </a:r>
            <a:r>
              <a:rPr kumimoji="1" lang="zh-CN" altLang="en-US" sz="3200" b="1" dirty="0">
                <a:solidFill>
                  <a:srgbClr val="000000"/>
                </a:solidFill>
                <a:latin typeface="Times New Roman" panose="02020603050405020304" pitchFamily="18" charset="0"/>
                <a:ea typeface="华文新魏" panose="02010800040101010101" pitchFamily="2" charset="-122"/>
              </a:rPr>
              <a:t>透明与阴影 </a:t>
            </a:r>
          </a:p>
        </p:txBody>
      </p:sp>
      <p:sp>
        <p:nvSpPr>
          <p:cNvPr id="69635" name="Rectangle 3"/>
          <p:cNvSpPr>
            <a:spLocks noChangeArrowheads="1"/>
          </p:cNvSpPr>
          <p:nvPr/>
        </p:nvSpPr>
        <p:spPr bwMode="auto">
          <a:xfrm>
            <a:off x="122238" y="1231890"/>
            <a:ext cx="8785225" cy="1938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20000"/>
              </a:lnSpc>
            </a:pPr>
            <a:r>
              <a:rPr kumimoji="1" lang="en-US" altLang="zh-TW" sz="2800" b="1"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1 </a:t>
            </a:r>
            <a:r>
              <a:rPr kumimoji="1" lang="zh-TW" altLang="en-US" sz="2800" b="1"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透明</a:t>
            </a:r>
            <a:r>
              <a:rPr kumimoji="1" lang="zh-TW" altLang="en-US" sz="2800" b="1"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处理</a:t>
            </a:r>
            <a:endParaRPr kumimoji="1" lang="zh-CN" altLang="en-US" sz="2800" b="1"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a:p>
            <a:pPr marL="457200" indent="-457200" algn="just" eaLnBrk="1" fontAlgn="b" hangingPunct="1">
              <a:lnSpc>
                <a:spcPct val="120000"/>
              </a:lnSpc>
              <a:buClr>
                <a:srgbClr val="C00000"/>
              </a:buClr>
              <a:buFont typeface="Wingdings" panose="05000000000000000000" pitchFamily="2" charset="2"/>
              <a:buChar char="n"/>
            </a:pPr>
            <a:r>
              <a:rPr kumimoji="1" lang="zh-TW"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自然界</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中许多物体是透明的，例如玻璃、水等。</a:t>
            </a:r>
            <a:endPar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marL="457200" indent="-457200" algn="just" eaLnBrk="1" fontAlgn="b" hangingPunct="1">
              <a:lnSpc>
                <a:spcPct val="120000"/>
              </a:lnSpc>
              <a:buClr>
                <a:srgbClr val="C00000"/>
              </a:buClr>
              <a:buFont typeface="Wingdings" panose="05000000000000000000" pitchFamily="2" charset="2"/>
              <a:buChar char="n"/>
            </a:pPr>
            <a:r>
              <a:rPr kumimoji="1" lang="zh-TW"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当</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光线从一种媒质进入另一种媒质，光线由于折射产生弯曲。</a:t>
            </a:r>
            <a:endPar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marL="457200" indent="-457200" algn="just" eaLnBrk="1" fontAlgn="b" hangingPunct="1">
              <a:lnSpc>
                <a:spcPct val="120000"/>
              </a:lnSpc>
              <a:buClr>
                <a:srgbClr val="C00000"/>
              </a:buClr>
              <a:buFont typeface="Wingdings" panose="05000000000000000000" pitchFamily="2" charset="2"/>
              <a:buChar char="n"/>
            </a:pP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endPar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68" y="3170882"/>
            <a:ext cx="1858191" cy="2468739"/>
          </a:xfrm>
          <a:prstGeom prst="rect">
            <a:avLst/>
          </a:prstGeom>
        </p:spPr>
      </p:pic>
      <p:pic>
        <p:nvPicPr>
          <p:cNvPr id="3" name="图片 2"/>
          <p:cNvPicPr>
            <a:picLocks noChangeAspect="1"/>
          </p:cNvPicPr>
          <p:nvPr/>
        </p:nvPicPr>
        <p:blipFill>
          <a:blip r:embed="rId3"/>
          <a:stretch>
            <a:fillRect/>
          </a:stretch>
        </p:blipFill>
        <p:spPr>
          <a:xfrm>
            <a:off x="3113722" y="3682364"/>
            <a:ext cx="2162175" cy="170497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700" y="3494722"/>
            <a:ext cx="2675900" cy="26759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045029" y="404813"/>
            <a:ext cx="7487784"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t" hangingPunct="1">
              <a:spcBef>
                <a:spcPct val="10000"/>
              </a:spcBef>
            </a:pPr>
            <a:r>
              <a:rPr kumimoji="1" lang="en-US" altLang="zh-CN" sz="3200" b="1" dirty="0">
                <a:solidFill>
                  <a:srgbClr val="000000"/>
                </a:solidFill>
                <a:latin typeface="Times New Roman" panose="02020603050405020304" pitchFamily="18" charset="0"/>
                <a:ea typeface="华文新魏" panose="02010800040101010101" pitchFamily="2" charset="-122"/>
              </a:rPr>
              <a:t>8.4.3  </a:t>
            </a:r>
            <a:r>
              <a:rPr kumimoji="1" lang="zh-CN" altLang="en-US" sz="3200" b="1" dirty="0">
                <a:solidFill>
                  <a:srgbClr val="000000"/>
                </a:solidFill>
                <a:latin typeface="Times New Roman" panose="02020603050405020304" pitchFamily="18" charset="0"/>
                <a:ea typeface="华文新魏" panose="02010800040101010101" pitchFamily="2" charset="-122"/>
              </a:rPr>
              <a:t>透明与阴影 </a:t>
            </a:r>
          </a:p>
        </p:txBody>
      </p:sp>
      <p:sp>
        <p:nvSpPr>
          <p:cNvPr id="69635" name="Rectangle 3"/>
          <p:cNvSpPr>
            <a:spLocks noChangeArrowheads="1"/>
          </p:cNvSpPr>
          <p:nvPr/>
        </p:nvSpPr>
        <p:spPr bwMode="auto">
          <a:xfrm>
            <a:off x="236539" y="1246809"/>
            <a:ext cx="8671488" cy="3194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algn="just" eaLnBrk="1" fontAlgn="b" hangingPunct="1">
              <a:lnSpc>
                <a:spcPct val="120000"/>
              </a:lnSpc>
              <a:buClr>
                <a:srgbClr val="C00000"/>
              </a:buClr>
              <a:buFont typeface="Wingdings" panose="05000000000000000000" pitchFamily="2" charset="2"/>
              <a:buChar char="n"/>
            </a:pPr>
            <a:r>
              <a:rPr kumimoji="1" lang="zh-TW"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对于</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透明或半透明的物体，在光线与物体表面相交时，一般会产生反射与折射，经折射后的光线将穿过物体而在物体的另一个面射出，形成透射光。如果视点在折射光线的方向上，就可以看到透射光</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marL="457200" indent="-457200" algn="just" eaLnBrk="1" fontAlgn="b" hangingPunct="1">
              <a:lnSpc>
                <a:spcPct val="120000"/>
              </a:lnSpc>
              <a:buClr>
                <a:srgbClr val="C00000"/>
              </a:buClr>
              <a:buFont typeface="Wingdings" panose="05000000000000000000" pitchFamily="2" charset="2"/>
              <a:buChar char="n"/>
            </a:pPr>
            <a:r>
              <a:rPr kumimoji="1" lang="zh-TW"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最</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常见的方法是</a:t>
            </a:r>
            <a:r>
              <a:rPr kumimoji="1" lang="zh-TW" altLang="en-US" sz="2400"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颜色调和法</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，该方法不考虑透明体对光的折射以及透明物体本身的厚度，光通过物体表面是不会改变方向的，故可以模拟平面玻璃</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p>
        </p:txBody>
      </p:sp>
      <p:pic>
        <p:nvPicPr>
          <p:cNvPr id="3" name="图片 2"/>
          <p:cNvPicPr>
            <a:picLocks noChangeAspect="1"/>
          </p:cNvPicPr>
          <p:nvPr/>
        </p:nvPicPr>
        <p:blipFill rotWithShape="1">
          <a:blip r:embed="rId2"/>
          <a:srcRect l="12463" r="7959" b="8592"/>
          <a:stretch/>
        </p:blipFill>
        <p:spPr>
          <a:xfrm>
            <a:off x="580103" y="4357534"/>
            <a:ext cx="2351931" cy="2161253"/>
          </a:xfrm>
          <a:prstGeom prst="rect">
            <a:avLst/>
          </a:prstGeom>
        </p:spPr>
      </p:pic>
    </p:spTree>
    <p:extLst>
      <p:ext uri="{BB962C8B-B14F-4D97-AF65-F5344CB8AC3E}">
        <p14:creationId xmlns:p14="http://schemas.microsoft.com/office/powerpoint/2010/main" val="32945092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
          <p:cNvGrpSpPr/>
          <p:nvPr/>
        </p:nvGrpSpPr>
        <p:grpSpPr bwMode="auto">
          <a:xfrm>
            <a:off x="900113" y="3382963"/>
            <a:ext cx="7488237" cy="2679700"/>
            <a:chOff x="3220" y="6276"/>
            <a:chExt cx="4394" cy="3008"/>
          </a:xfrm>
        </p:grpSpPr>
        <p:grpSp>
          <p:nvGrpSpPr>
            <p:cNvPr id="70660" name="Group 3"/>
            <p:cNvGrpSpPr/>
            <p:nvPr/>
          </p:nvGrpSpPr>
          <p:grpSpPr bwMode="auto">
            <a:xfrm>
              <a:off x="4113" y="7671"/>
              <a:ext cx="1156" cy="1550"/>
              <a:chOff x="4113" y="7671"/>
              <a:chExt cx="1156" cy="1550"/>
            </a:xfrm>
          </p:grpSpPr>
          <p:sp>
            <p:nvSpPr>
              <p:cNvPr id="70674" name="Line 4"/>
              <p:cNvSpPr>
                <a:spLocks noChangeShapeType="1"/>
              </p:cNvSpPr>
              <p:nvPr/>
            </p:nvSpPr>
            <p:spPr bwMode="auto">
              <a:xfrm>
                <a:off x="4113" y="7671"/>
                <a:ext cx="0" cy="80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70675" name="Line 5"/>
              <p:cNvSpPr>
                <a:spLocks noChangeShapeType="1"/>
              </p:cNvSpPr>
              <p:nvPr/>
            </p:nvSpPr>
            <p:spPr bwMode="auto">
              <a:xfrm>
                <a:off x="4113" y="8477"/>
                <a:ext cx="1155" cy="74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70676" name="Line 6"/>
              <p:cNvSpPr>
                <a:spLocks noChangeShapeType="1"/>
              </p:cNvSpPr>
              <p:nvPr/>
            </p:nvSpPr>
            <p:spPr bwMode="auto">
              <a:xfrm flipV="1">
                <a:off x="5268" y="8415"/>
                <a:ext cx="1" cy="80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70677" name="Line 7"/>
              <p:cNvSpPr>
                <a:spLocks noChangeShapeType="1"/>
              </p:cNvSpPr>
              <p:nvPr/>
            </p:nvSpPr>
            <p:spPr bwMode="auto">
              <a:xfrm>
                <a:off x="4113" y="7671"/>
                <a:ext cx="1155" cy="74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grpSp>
        <p:grpSp>
          <p:nvGrpSpPr>
            <p:cNvPr id="70661" name="Group 8"/>
            <p:cNvGrpSpPr/>
            <p:nvPr/>
          </p:nvGrpSpPr>
          <p:grpSpPr bwMode="auto">
            <a:xfrm>
              <a:off x="3756" y="6276"/>
              <a:ext cx="3858" cy="2790"/>
              <a:chOff x="3756" y="6276"/>
              <a:chExt cx="3858" cy="2790"/>
            </a:xfrm>
          </p:grpSpPr>
          <p:sp>
            <p:nvSpPr>
              <p:cNvPr id="70665" name="Text Box 9"/>
              <p:cNvSpPr txBox="1">
                <a:spLocks noChangeArrowheads="1"/>
              </p:cNvSpPr>
              <p:nvPr/>
            </p:nvSpPr>
            <p:spPr bwMode="auto">
              <a:xfrm>
                <a:off x="5193" y="7947"/>
                <a:ext cx="18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r>
                  <a:rPr kumimoji="1" lang="en-US" altLang="zh-CN" sz="1600">
                    <a:solidFill>
                      <a:srgbClr val="000000"/>
                    </a:solidFill>
                    <a:latin typeface="Times New Roman" panose="02020603050405020304" pitchFamily="18" charset="0"/>
                    <a:ea typeface="楷体_GB2312" pitchFamily="49" charset="-122"/>
                  </a:rPr>
                  <a:t>Ia</a:t>
                </a:r>
              </a:p>
            </p:txBody>
          </p:sp>
          <p:sp>
            <p:nvSpPr>
              <p:cNvPr id="70666" name="Freeform 10"/>
              <p:cNvSpPr/>
              <p:nvPr/>
            </p:nvSpPr>
            <p:spPr bwMode="auto">
              <a:xfrm>
                <a:off x="5205" y="6989"/>
                <a:ext cx="924" cy="1425"/>
              </a:xfrm>
              <a:custGeom>
                <a:avLst/>
                <a:gdLst>
                  <a:gd name="T0" fmla="*/ 221 w 1403"/>
                  <a:gd name="T1" fmla="*/ 59 h 1617"/>
                  <a:gd name="T2" fmla="*/ 14 w 1403"/>
                  <a:gd name="T3" fmla="*/ 523 h 1617"/>
                  <a:gd name="T4" fmla="*/ 304 w 1403"/>
                  <a:gd name="T5" fmla="*/ 1179 h 1617"/>
                  <a:gd name="T6" fmla="*/ 830 w 1403"/>
                  <a:gd name="T7" fmla="*/ 1343 h 1617"/>
                  <a:gd name="T8" fmla="*/ 871 w 1403"/>
                  <a:gd name="T9" fmla="*/ 687 h 1617"/>
                  <a:gd name="T10" fmla="*/ 622 w 1403"/>
                  <a:gd name="T11" fmla="*/ 168 h 1617"/>
                  <a:gd name="T12" fmla="*/ 221 w 1403"/>
                  <a:gd name="T13" fmla="*/ 59 h 1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3" h="1617">
                    <a:moveTo>
                      <a:pt x="336" y="67"/>
                    </a:moveTo>
                    <a:cubicBezTo>
                      <a:pt x="182" y="134"/>
                      <a:pt x="0" y="382"/>
                      <a:pt x="21" y="594"/>
                    </a:cubicBezTo>
                    <a:cubicBezTo>
                      <a:pt x="42" y="806"/>
                      <a:pt x="256" y="1183"/>
                      <a:pt x="462" y="1338"/>
                    </a:cubicBezTo>
                    <a:cubicBezTo>
                      <a:pt x="668" y="1493"/>
                      <a:pt x="1117" y="1617"/>
                      <a:pt x="1260" y="1524"/>
                    </a:cubicBezTo>
                    <a:cubicBezTo>
                      <a:pt x="1403" y="1431"/>
                      <a:pt x="1375" y="1002"/>
                      <a:pt x="1323" y="780"/>
                    </a:cubicBezTo>
                    <a:cubicBezTo>
                      <a:pt x="1271" y="558"/>
                      <a:pt x="1113" y="315"/>
                      <a:pt x="945" y="191"/>
                    </a:cubicBezTo>
                    <a:cubicBezTo>
                      <a:pt x="777" y="67"/>
                      <a:pt x="490" y="0"/>
                      <a:pt x="336" y="67"/>
                    </a:cubicBezTo>
                    <a:close/>
                  </a:path>
                </a:pathLst>
              </a:custGeom>
              <a:solidFill>
                <a:srgbClr val="FFFFFF"/>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70667" name="Oval 11"/>
              <p:cNvSpPr>
                <a:spLocks noChangeArrowheads="1"/>
              </p:cNvSpPr>
              <p:nvPr/>
            </p:nvSpPr>
            <p:spPr bwMode="auto">
              <a:xfrm flipV="1">
                <a:off x="4596" y="8335"/>
                <a:ext cx="105" cy="80"/>
              </a:xfrm>
              <a:prstGeom prst="ellipse">
                <a:avLst/>
              </a:prstGeom>
              <a:solidFill>
                <a:srgbClr val="000000"/>
              </a:solidFill>
              <a:ln w="9525" algn="ctr">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68" name="Text Box 12"/>
              <p:cNvSpPr txBox="1">
                <a:spLocks noChangeArrowheads="1"/>
              </p:cNvSpPr>
              <p:nvPr/>
            </p:nvSpPr>
            <p:spPr bwMode="auto">
              <a:xfrm>
                <a:off x="6780" y="7423"/>
                <a:ext cx="834"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r>
                  <a:rPr kumimoji="1" lang="zh-CN" altLang="en-US" sz="1600">
                    <a:solidFill>
                      <a:srgbClr val="000000"/>
                    </a:solidFill>
                    <a:latin typeface="Times New Roman" panose="02020603050405020304" pitchFamily="18" charset="0"/>
                    <a:ea typeface="楷体_GB2312" pitchFamily="49" charset="-122"/>
                  </a:rPr>
                  <a:t>不透明体</a:t>
                </a:r>
                <a:endParaRPr kumimoji="1" lang="zh-CN" altLang="en-US" sz="1600">
                  <a:solidFill>
                    <a:srgbClr val="000000"/>
                  </a:solidFill>
                  <a:latin typeface="宋体" panose="02010600030101010101" pitchFamily="2" charset="-122"/>
                  <a:ea typeface="楷体_GB2312" pitchFamily="49" charset="-122"/>
                </a:endParaRPr>
              </a:p>
            </p:txBody>
          </p:sp>
          <p:sp>
            <p:nvSpPr>
              <p:cNvPr id="70669" name="Text Box 13"/>
              <p:cNvSpPr txBox="1">
                <a:spLocks noChangeArrowheads="1"/>
              </p:cNvSpPr>
              <p:nvPr/>
            </p:nvSpPr>
            <p:spPr bwMode="auto">
              <a:xfrm>
                <a:off x="5793" y="8384"/>
                <a:ext cx="741"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r>
                  <a:rPr kumimoji="1" lang="zh-CN" altLang="en-US" sz="1600">
                    <a:solidFill>
                      <a:srgbClr val="000000"/>
                    </a:solidFill>
                    <a:latin typeface="Times New Roman" panose="02020603050405020304" pitchFamily="18" charset="0"/>
                    <a:ea typeface="楷体_GB2312" pitchFamily="49" charset="-122"/>
                  </a:rPr>
                  <a:t>透明体</a:t>
                </a:r>
              </a:p>
            </p:txBody>
          </p:sp>
          <p:sp>
            <p:nvSpPr>
              <p:cNvPr id="70670" name="Text Box 14"/>
              <p:cNvSpPr txBox="1">
                <a:spLocks noChangeArrowheads="1"/>
              </p:cNvSpPr>
              <p:nvPr/>
            </p:nvSpPr>
            <p:spPr bwMode="auto">
              <a:xfrm>
                <a:off x="6255" y="7206"/>
                <a:ext cx="279"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r>
                  <a:rPr kumimoji="1" lang="en-US" altLang="zh-CN" sz="1600">
                    <a:solidFill>
                      <a:srgbClr val="000000"/>
                    </a:solidFill>
                    <a:latin typeface="Times New Roman" panose="02020603050405020304" pitchFamily="18" charset="0"/>
                    <a:ea typeface="楷体_GB2312" pitchFamily="49" charset="-122"/>
                  </a:rPr>
                  <a:t>Ib</a:t>
                </a:r>
              </a:p>
            </p:txBody>
          </p:sp>
          <p:sp>
            <p:nvSpPr>
              <p:cNvPr id="70671" name="Text Box 15"/>
              <p:cNvSpPr txBox="1">
                <a:spLocks noChangeArrowheads="1"/>
              </p:cNvSpPr>
              <p:nvPr/>
            </p:nvSpPr>
            <p:spPr bwMode="auto">
              <a:xfrm>
                <a:off x="4701" y="8446"/>
                <a:ext cx="393"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r>
                  <a:rPr kumimoji="1" lang="en-US" altLang="zh-CN" sz="1600">
                    <a:solidFill>
                      <a:srgbClr val="000000"/>
                    </a:solidFill>
                    <a:latin typeface="Times New Roman" panose="02020603050405020304" pitchFamily="18" charset="0"/>
                    <a:ea typeface="楷体_GB2312" pitchFamily="49" charset="-122"/>
                  </a:rPr>
                  <a:t>(x,y)</a:t>
                </a:r>
              </a:p>
            </p:txBody>
          </p:sp>
          <p:sp>
            <p:nvSpPr>
              <p:cNvPr id="70672" name="Freeform 16"/>
              <p:cNvSpPr/>
              <p:nvPr/>
            </p:nvSpPr>
            <p:spPr bwMode="auto">
              <a:xfrm>
                <a:off x="5898" y="6276"/>
                <a:ext cx="1491" cy="1054"/>
              </a:xfrm>
              <a:custGeom>
                <a:avLst/>
                <a:gdLst>
                  <a:gd name="T0" fmla="*/ 357 w 1403"/>
                  <a:gd name="T1" fmla="*/ 44 h 1617"/>
                  <a:gd name="T2" fmla="*/ 22 w 1403"/>
                  <a:gd name="T3" fmla="*/ 387 h 1617"/>
                  <a:gd name="T4" fmla="*/ 491 w 1403"/>
                  <a:gd name="T5" fmla="*/ 872 h 1617"/>
                  <a:gd name="T6" fmla="*/ 1339 w 1403"/>
                  <a:gd name="T7" fmla="*/ 993 h 1617"/>
                  <a:gd name="T8" fmla="*/ 1406 w 1403"/>
                  <a:gd name="T9" fmla="*/ 508 h 1617"/>
                  <a:gd name="T10" fmla="*/ 1004 w 1403"/>
                  <a:gd name="T11" fmla="*/ 124 h 1617"/>
                  <a:gd name="T12" fmla="*/ 357 w 1403"/>
                  <a:gd name="T13" fmla="*/ 44 h 1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3" h="1617">
                    <a:moveTo>
                      <a:pt x="336" y="67"/>
                    </a:moveTo>
                    <a:cubicBezTo>
                      <a:pt x="182" y="134"/>
                      <a:pt x="0" y="382"/>
                      <a:pt x="21" y="594"/>
                    </a:cubicBezTo>
                    <a:cubicBezTo>
                      <a:pt x="42" y="806"/>
                      <a:pt x="256" y="1183"/>
                      <a:pt x="462" y="1338"/>
                    </a:cubicBezTo>
                    <a:cubicBezTo>
                      <a:pt x="668" y="1493"/>
                      <a:pt x="1117" y="1617"/>
                      <a:pt x="1260" y="1524"/>
                    </a:cubicBezTo>
                    <a:cubicBezTo>
                      <a:pt x="1403" y="1431"/>
                      <a:pt x="1375" y="1002"/>
                      <a:pt x="1323" y="780"/>
                    </a:cubicBezTo>
                    <a:cubicBezTo>
                      <a:pt x="1271" y="558"/>
                      <a:pt x="1113" y="315"/>
                      <a:pt x="945" y="191"/>
                    </a:cubicBezTo>
                    <a:cubicBezTo>
                      <a:pt x="777" y="67"/>
                      <a:pt x="490" y="0"/>
                      <a:pt x="336" y="67"/>
                    </a:cubicBezTo>
                    <a:close/>
                  </a:path>
                </a:pathLst>
              </a:custGeom>
              <a:solidFill>
                <a:srgbClr val="C0C0C0"/>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70673" name="Line 17"/>
              <p:cNvSpPr>
                <a:spLocks noChangeShapeType="1"/>
              </p:cNvSpPr>
              <p:nvPr/>
            </p:nvSpPr>
            <p:spPr bwMode="auto">
              <a:xfrm flipV="1">
                <a:off x="3756" y="7082"/>
                <a:ext cx="2562" cy="1984"/>
              </a:xfrm>
              <a:prstGeom prst="line">
                <a:avLst/>
              </a:prstGeom>
              <a:noFill/>
              <a:ln w="15875">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grpSp>
        <p:grpSp>
          <p:nvGrpSpPr>
            <p:cNvPr id="70662" name="Group 18"/>
            <p:cNvGrpSpPr/>
            <p:nvPr/>
          </p:nvGrpSpPr>
          <p:grpSpPr bwMode="auto">
            <a:xfrm rot="-1414153">
              <a:off x="3220" y="9110"/>
              <a:ext cx="427" cy="174"/>
              <a:chOff x="3033" y="9190"/>
              <a:chExt cx="427" cy="174"/>
            </a:xfrm>
          </p:grpSpPr>
          <p:sp>
            <p:nvSpPr>
              <p:cNvPr id="70663" name="Freeform 19"/>
              <p:cNvSpPr/>
              <p:nvPr/>
            </p:nvSpPr>
            <p:spPr bwMode="auto">
              <a:xfrm>
                <a:off x="3033" y="9190"/>
                <a:ext cx="427" cy="158"/>
              </a:xfrm>
              <a:custGeom>
                <a:avLst/>
                <a:gdLst>
                  <a:gd name="T0" fmla="*/ 57 w 427"/>
                  <a:gd name="T1" fmla="*/ 119 h 146"/>
                  <a:gd name="T2" fmla="*/ 127 w 427"/>
                  <a:gd name="T3" fmla="*/ 76 h 146"/>
                  <a:gd name="T4" fmla="*/ 247 w 427"/>
                  <a:gd name="T5" fmla="*/ 0 h 146"/>
                  <a:gd name="T6" fmla="*/ 347 w 427"/>
                  <a:gd name="T7" fmla="*/ 22 h 146"/>
                  <a:gd name="T8" fmla="*/ 357 w 427"/>
                  <a:gd name="T9" fmla="*/ 54 h 146"/>
                  <a:gd name="T10" fmla="*/ 427 w 427"/>
                  <a:gd name="T11" fmla="*/ 65 h 1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7" h="146">
                    <a:moveTo>
                      <a:pt x="57" y="110"/>
                    </a:moveTo>
                    <a:cubicBezTo>
                      <a:pt x="161" y="41"/>
                      <a:pt x="0" y="146"/>
                      <a:pt x="127" y="70"/>
                    </a:cubicBezTo>
                    <a:cubicBezTo>
                      <a:pt x="170" y="44"/>
                      <a:pt x="200" y="16"/>
                      <a:pt x="247" y="0"/>
                    </a:cubicBezTo>
                    <a:cubicBezTo>
                      <a:pt x="280" y="8"/>
                      <a:pt x="317" y="3"/>
                      <a:pt x="347" y="20"/>
                    </a:cubicBezTo>
                    <a:cubicBezTo>
                      <a:pt x="356" y="25"/>
                      <a:pt x="350" y="43"/>
                      <a:pt x="357" y="50"/>
                    </a:cubicBezTo>
                    <a:cubicBezTo>
                      <a:pt x="371" y="64"/>
                      <a:pt x="412" y="60"/>
                      <a:pt x="427" y="60"/>
                    </a:cubicBez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664" name="Oval 20"/>
              <p:cNvSpPr>
                <a:spLocks noChangeArrowheads="1"/>
              </p:cNvSpPr>
              <p:nvPr/>
            </p:nvSpPr>
            <p:spPr bwMode="auto">
              <a:xfrm>
                <a:off x="3260" y="9251"/>
                <a:ext cx="113" cy="113"/>
              </a:xfrm>
              <a:prstGeom prst="ellipse">
                <a:avLst/>
              </a:prstGeom>
              <a:solidFill>
                <a:srgbClr val="000000"/>
              </a:solidFill>
              <a:ln w="9525">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70659" name="Rectangle 21"/>
          <p:cNvSpPr>
            <a:spLocks noChangeArrowheads="1"/>
          </p:cNvSpPr>
          <p:nvPr/>
        </p:nvSpPr>
        <p:spPr bwMode="auto">
          <a:xfrm>
            <a:off x="0" y="474844"/>
            <a:ext cx="9144000" cy="2825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20000"/>
              </a:lnSpc>
            </a:pPr>
            <a:r>
              <a:rPr kumimoji="1" lang="zh-TW" altLang="zh-CN"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设</a:t>
            </a:r>
            <a:r>
              <a:rPr kumimoji="1" lang="en-US" altLang="zh-TW"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是物体的透明度，</a:t>
            </a:r>
            <a:r>
              <a:rPr kumimoji="1" lang="en-US" altLang="zh-TW"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∈[0,1]</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TW"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=0</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不透明；</a:t>
            </a:r>
            <a:r>
              <a:rPr kumimoji="1" lang="en-US" altLang="zh-TW"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完全透明</a:t>
            </a:r>
            <a:endPar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algn="just" eaLnBrk="1" fontAlgn="b" hangingPunct="1">
              <a:lnSpc>
                <a:spcPct val="120000"/>
              </a:lnSpc>
            </a:pP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设过像素点</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TW"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x</a:t>
            </a:r>
            <a:r>
              <a:rPr kumimoji="1" lang="zh-TW" altLang="en-US"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TW"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y</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的视线与物体相交处的颜色</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或光强</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a:t>
            </a:r>
            <a:r>
              <a:rPr kumimoji="1" lang="en-US" altLang="zh-TW" sz="2400" i="1"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a:t>
            </a:r>
            <a:r>
              <a:rPr kumimoji="1" lang="en-US" altLang="zh-TW" sz="2400" i="1" baseline="-250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，视线穿过物体与另一物体相交处的颜色</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或光强</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a:t>
            </a:r>
            <a:r>
              <a:rPr kumimoji="1" lang="en-US" altLang="zh-TW" sz="2400" i="1"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a:t>
            </a:r>
            <a:r>
              <a:rPr kumimoji="1" lang="en-US" altLang="zh-TW" sz="2400" i="1" baseline="-250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b</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则像素点</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TW"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x</a:t>
            </a:r>
            <a:r>
              <a:rPr kumimoji="1" lang="zh-TW" altLang="en-US"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TW"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y</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的颜色</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或光强</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的</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计算</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式：</a:t>
            </a:r>
          </a:p>
          <a:p>
            <a:pPr algn="just" eaLnBrk="1" fontAlgn="b" hangingPunct="1">
              <a:lnSpc>
                <a:spcPct val="120000"/>
              </a:lnSpc>
            </a:pP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400" i="1"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tT</a:t>
            </a:r>
            <a:r>
              <a:rPr kumimoji="1" lang="en-US" altLang="zh-CN" sz="2400" i="1" baseline="-250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b</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a:t>
            </a:r>
            <a:r>
              <a:rPr kumimoji="1" lang="en-US" altLang="zh-CN"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i="1" dirty="0" err="1"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a:t>
            </a:r>
            <a:r>
              <a:rPr kumimoji="1" lang="en-US" altLang="zh-CN" sz="2400" i="1" baseline="-25000" dirty="0" err="1"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a:t>
            </a:r>
            <a:endParaRPr kumimoji="1" lang="en-US" altLang="zh-CN" sz="2400" i="1" baseline="-25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algn="just" eaLnBrk="1" fontAlgn="b" hangingPunct="1">
              <a:lnSpc>
                <a:spcPct val="120000"/>
              </a:lnSpc>
            </a:pP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式</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中</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的</a:t>
            </a:r>
            <a:r>
              <a:rPr kumimoji="1" lang="en-US" altLang="zh-TW"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 </a:t>
            </a:r>
            <a:r>
              <a:rPr kumimoji="1" lang="en-US" altLang="zh-TW" sz="2400" i="1" baseline="-25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和</a:t>
            </a:r>
            <a:r>
              <a:rPr kumimoji="1" lang="en-US" altLang="zh-TW"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 </a:t>
            </a:r>
            <a:r>
              <a:rPr kumimoji="1" lang="en-US" altLang="zh-TW" sz="2400" i="1" baseline="-25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b</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可由简单光照明模型计算。</a:t>
            </a:r>
            <a:endPar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44497" y="1129305"/>
            <a:ext cx="8811532" cy="2871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05000"/>
              </a:lnSpc>
            </a:pPr>
            <a:r>
              <a:rPr kumimoji="1" lang="en-US" altLang="zh-TW" sz="28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2 </a:t>
            </a:r>
            <a:r>
              <a:rPr kumimoji="1" lang="zh-TW" altLang="en-US" sz="28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阴影</a:t>
            </a:r>
            <a:endParaRPr kumimoji="1" lang="zh-CN" altLang="en-US" sz="28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a:p>
            <a:pPr marL="342900" indent="-342900" algn="just" eaLnBrk="1" fontAlgn="b" hangingPunct="1">
              <a:lnSpc>
                <a:spcPct val="105000"/>
              </a:lnSpc>
              <a:buFont typeface="Wingdings" panose="05000000000000000000" pitchFamily="2" charset="2"/>
              <a:buChar char="n"/>
            </a:pPr>
            <a:r>
              <a:rPr kumimoji="1" lang="zh-TW"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阴影</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是现实生活中一个很常见的光照现象，它是由于光源被物体遮挡而在该物体后面产生的较暗的区域。</a:t>
            </a:r>
            <a:endPar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marL="342900" indent="-342900" algn="just" eaLnBrk="1" fontAlgn="b" hangingPunct="1">
              <a:lnSpc>
                <a:spcPct val="105000"/>
              </a:lnSpc>
              <a:buFont typeface="Wingdings" panose="05000000000000000000" pitchFamily="2" charset="2"/>
              <a:buChar char="n"/>
            </a:pPr>
            <a:r>
              <a:rPr kumimoji="1" lang="zh-TW"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在</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真实感图形学中，通过阴影可以提供物体位置和方向信息，从而可以反映出物体之间的相互关系，增加图形图像的立体效果和真实感。</a:t>
            </a:r>
            <a:endPar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algn="just" eaLnBrk="1" fontAlgn="b" hangingPunct="1">
              <a:lnSpc>
                <a:spcPct val="105000"/>
              </a:lnSpc>
            </a:pP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endPar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4538" t="-9541" r="10657" b="25915"/>
          <a:stretch/>
        </p:blipFill>
        <p:spPr>
          <a:xfrm>
            <a:off x="290558" y="3375466"/>
            <a:ext cx="4331970" cy="3287456"/>
          </a:xfrm>
          <a:prstGeom prst="rect">
            <a:avLst/>
          </a:prstGeom>
        </p:spPr>
      </p:pic>
      <p:pic>
        <p:nvPicPr>
          <p:cNvPr id="4" name="Picture 2" descr="OBJ0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528" y="3724266"/>
            <a:ext cx="4333501" cy="29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225788" y="923976"/>
            <a:ext cx="8655322" cy="3259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05000"/>
              </a:lnSpc>
            </a:pPr>
            <a:r>
              <a:rPr kumimoji="1" lang="en-US" altLang="zh-TW" sz="28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2 </a:t>
            </a:r>
            <a:r>
              <a:rPr kumimoji="1" lang="zh-TW" altLang="en-US" sz="28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阴影</a:t>
            </a:r>
            <a:endParaRPr kumimoji="1" lang="zh-CN" altLang="en-US" sz="28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a:p>
            <a:pPr algn="just" eaLnBrk="1" fontAlgn="b" hangingPunct="1">
              <a:lnSpc>
                <a:spcPct val="105000"/>
              </a:lnSpc>
            </a:pP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p>
          <a:p>
            <a:pPr marL="342900" indent="-342900" algn="just" eaLnBrk="1" fontAlgn="b" hangingPunct="1">
              <a:lnSpc>
                <a:spcPct val="105000"/>
              </a:lnSpc>
              <a:buFont typeface="Wingdings" panose="05000000000000000000" pitchFamily="2" charset="2"/>
              <a:buChar char="n"/>
            </a:pPr>
            <a:r>
              <a:rPr kumimoji="1" lang="zh-TW"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当</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知道了物体的阴影区域以后，就可以把它结合到简单光照明模型中去，对于物体表面的多边形，如果在阴影区域内部，那么该多边形的光强就只有环境光那一项，后面的那几项光强都为零，否则就用正常的模型计算光强。通过这种方法，就可以把阴影引入简单光照明模型中，使产生的真实感图形更有层次感。</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endPar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748325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126773" y="400348"/>
            <a:ext cx="8788626" cy="5890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20000"/>
              </a:lnSpc>
            </a:pPr>
            <a:r>
              <a:rPr kumimoji="1" lang="zh-CN" altLang="en-US"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zh-CN" altLang="en-US"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）阴影多边形算法</a:t>
            </a:r>
          </a:p>
          <a:p>
            <a:pPr algn="just" eaLnBrk="1" fontAlgn="b" hangingPunct="1">
              <a:lnSpc>
                <a:spcPct val="120000"/>
              </a:lnSpc>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该算法是</a:t>
            </a:r>
            <a:r>
              <a:rPr kumimoji="1" lang="en-US" altLang="zh-TW"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Atherton</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等人</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于</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1978</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年</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提出</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的，其采用</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隐藏面消除技术来生成阴影。</a:t>
            </a:r>
            <a:endPar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algn="just" eaLnBrk="1" fontAlgn="b" hangingPunct="1">
              <a:lnSpc>
                <a:spcPct val="120000"/>
              </a:lnSpc>
            </a:pP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把光源设为视点，物体的不可见面就是阴影区域，利用面</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消隐</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就可以区别可见面与不可见面。</a:t>
            </a:r>
            <a:endPar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algn="just" eaLnBrk="1" fontAlgn="b" hangingPunct="1">
              <a:lnSpc>
                <a:spcPct val="120000"/>
              </a:lnSpc>
            </a:pP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相对光源可见的多边形被称为阴影多边形，而不可见面就是非阴影多边形，。</a:t>
            </a:r>
            <a:endPar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algn="just" eaLnBrk="1" fontAlgn="b" hangingPunct="1">
              <a:lnSpc>
                <a:spcPct val="120000"/>
              </a:lnSpc>
            </a:pP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该算法首先把物体上的多边形区分为阴影多边形、非阴影多边形和逆光多边形；然后需要计算物体表面各个多边形的光强，对于非阴影多边形和逆光多边形，用某种方法来减少正常计算出来的光强值，使其有阴影的效果。</a:t>
            </a:r>
            <a:endPar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algn="just" eaLnBrk="1" fontAlgn="b" hangingPunct="1">
              <a:lnSpc>
                <a:spcPct val="120000"/>
              </a:lnSpc>
            </a:pP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利用这个算法可以合理的确定物体表面的阴影区域，对于本影信息的获取是非常有效的。</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315686" y="783594"/>
            <a:ext cx="8610600" cy="50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0000"/>
              </a:lnSpc>
            </a:pPr>
            <a:r>
              <a:rPr kumimoji="1" lang="zh-CN" altLang="en-US"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2</a:t>
            </a:r>
            <a:r>
              <a:rPr kumimoji="1" lang="zh-CN" altLang="en-US"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）阴影域多面体算法</a:t>
            </a:r>
          </a:p>
          <a:p>
            <a:pPr algn="just" eaLnBrk="1" fontAlgn="b" hangingPunct="1">
              <a:lnSpc>
                <a:spcPct val="110000"/>
              </a:lnSpc>
            </a:pPr>
            <a:r>
              <a:rPr kumimoji="1" lang="zh-TW"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6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6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在物体空间中，按照阴影的定义，若光源照射到的物体表面是不透明的，那么在该表面后面就会形成一个三维的多面体阴影区域，该区域被称为阴影域，实际上，阴影域是一个以被光照面为顶面，表面的边界与光源所张的平面系列为侧面的一个半开三维区域，任何包含于阴影域内的物体表面必然是阴影区域。</a:t>
            </a:r>
            <a:endPar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algn="just" eaLnBrk="1" fontAlgn="b" hangingPunct="1">
              <a:lnSpc>
                <a:spcPct val="110000"/>
              </a:lnSpc>
            </a:pP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TW"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在</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透视变换生成图像的过程中，屏幕视域空间常常是一个四棱椎，用这个四棱锥对物体的阴影域进行裁剪，那么裁剪后得到的三维阴影域就会变成封闭多面体</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称为阴影域多面体</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得到</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阴影域多面体后，可利用</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其</a:t>
            </a:r>
            <a:r>
              <a:rPr kumimoji="1" lang="zh-TW"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来确定场景中的阴影区域，只要与阴影域多面体进行三维布尔交运算，计算出的交集就可以被定为物体表面的阴影区域。</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849086" y="404813"/>
            <a:ext cx="7683727"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t" hangingPunct="1">
              <a:spcBef>
                <a:spcPct val="10000"/>
              </a:spcBef>
            </a:pPr>
            <a:r>
              <a:rPr kumimoji="1" lang="en-US" altLang="zh-CN" sz="3200" b="1" dirty="0">
                <a:solidFill>
                  <a:srgbClr val="000000"/>
                </a:solidFill>
                <a:latin typeface="Times New Roman" panose="02020603050405020304" pitchFamily="18" charset="0"/>
                <a:ea typeface="华文新魏" panose="02010800040101010101" pitchFamily="2" charset="-122"/>
              </a:rPr>
              <a:t>8.4.5  </a:t>
            </a:r>
            <a:r>
              <a:rPr kumimoji="1" lang="zh-CN" altLang="en-US" sz="3200" b="1" dirty="0">
                <a:solidFill>
                  <a:srgbClr val="000000"/>
                </a:solidFill>
                <a:latin typeface="Times New Roman" panose="02020603050405020304" pitchFamily="18" charset="0"/>
                <a:ea typeface="华文新魏" panose="02010800040101010101" pitchFamily="2" charset="-122"/>
              </a:rPr>
              <a:t>光线追踪模型 </a:t>
            </a:r>
          </a:p>
        </p:txBody>
      </p:sp>
      <p:sp>
        <p:nvSpPr>
          <p:cNvPr id="74755" name="Rectangle 3"/>
          <p:cNvSpPr>
            <a:spLocks noChangeArrowheads="1"/>
          </p:cNvSpPr>
          <p:nvPr/>
        </p:nvSpPr>
        <p:spPr bwMode="auto">
          <a:xfrm>
            <a:off x="185056" y="1029113"/>
            <a:ext cx="8784773" cy="479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5000"/>
              </a:lnSpc>
            </a:pPr>
            <a:r>
              <a:rPr kumimoji="1" lang="en-US" altLang="zh-CN"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zh-CN" altLang="en-US"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整体光照模型</a:t>
            </a:r>
          </a:p>
          <a:p>
            <a:pPr algn="just" eaLnBrk="1" fontAlgn="b" hangingPunct="1">
              <a:lnSpc>
                <a:spcPct val="115000"/>
              </a:lnSpc>
            </a:pP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为了精确模拟光照效果，应考虑四种情况：镜面反射到镜面反射、镜面反射到</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漫反射、漫反射</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到</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镜面反射、以及</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漫反射到漫反射。对于透射，也可分为漫透射与规则透射</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镜面透射</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。整体光照模型可分两步进行：</a:t>
            </a:r>
          </a:p>
          <a:p>
            <a:pPr algn="just" eaLnBrk="1" fontAlgn="b" hangingPunct="1">
              <a:lnSpc>
                <a:spcPct val="115000"/>
              </a:lnSpc>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首先，只考虑光线在物体表面的</a:t>
            </a:r>
            <a:r>
              <a:rPr kumimoji="1" lang="zh-CN" altLang="en-US" sz="24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镜面反射</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和</a:t>
            </a:r>
            <a:r>
              <a:rPr kumimoji="1" lang="zh-CN" altLang="en-US" sz="24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规则透射</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，得到的图像可表现出在光亮平滑的物体表面上呈现出其他物体的映像，以及通过透明物体看到其后的环境映像；</a:t>
            </a:r>
          </a:p>
          <a:p>
            <a:pPr algn="just" eaLnBrk="1" fontAlgn="b" hangingPunct="1">
              <a:lnSpc>
                <a:spcPct val="115000"/>
              </a:lnSpc>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其次，考虑光照从</a:t>
            </a:r>
            <a:r>
              <a:rPr kumimoji="1" lang="zh-CN" altLang="en-US" sz="24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漫反射</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到</a:t>
            </a:r>
            <a:r>
              <a:rPr kumimoji="1" lang="zh-CN" altLang="en-US" sz="24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漫反射</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，得到的画面较为柔和，并能模拟彩色渗透现象。这种考虑了整个环境的总体光照效果和各种景物之间的互相映照或透射的情形， </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称</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为整体光照模型。</a:t>
            </a:r>
            <a:endPar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404813"/>
            <a:ext cx="6408737" cy="410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5779" name="Rectangle 3"/>
          <p:cNvSpPr>
            <a:spLocks noChangeArrowheads="1"/>
          </p:cNvSpPr>
          <p:nvPr/>
        </p:nvSpPr>
        <p:spPr bwMode="auto">
          <a:xfrm>
            <a:off x="185056" y="4767943"/>
            <a:ext cx="8850993"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5000"/>
              </a:lnSpc>
            </a:pP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整体光照模型和光线追踪算法是紧密结合在一起实现的。</a:t>
            </a:r>
            <a:r>
              <a:rPr kumimoji="1" lang="en-US" altLang="zh-CN" sz="26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Whitted</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和</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Kay</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首先在光线追踪算法中采用整体光照模型，由于</a:t>
            </a:r>
            <a:r>
              <a:rPr kumimoji="1" lang="en-US" altLang="zh-CN" sz="26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Whitted</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算法更具一般性，因而被广泛采用和推广。</a:t>
            </a:r>
          </a:p>
        </p:txBody>
      </p:sp>
      <p:cxnSp>
        <p:nvCxnSpPr>
          <p:cNvPr id="3" name="直接连接符 2"/>
          <p:cNvCxnSpPr/>
          <p:nvPr/>
        </p:nvCxnSpPr>
        <p:spPr>
          <a:xfrm flipV="1">
            <a:off x="4603898" y="2041451"/>
            <a:ext cx="754911" cy="404037"/>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0" y="404813"/>
            <a:ext cx="8532813"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t" hangingPunct="1">
              <a:spcBef>
                <a:spcPct val="10000"/>
              </a:spcBef>
            </a:pPr>
            <a:r>
              <a:rPr kumimoji="1" lang="en-US" altLang="zh-CN" sz="3200" b="1" dirty="0" smtClean="0">
                <a:solidFill>
                  <a:srgbClr val="000000"/>
                </a:solidFill>
                <a:latin typeface="Times New Roman" panose="02020603050405020304" pitchFamily="18" charset="0"/>
                <a:ea typeface="华文中宋" panose="02010600040101010101" pitchFamily="2" charset="-122"/>
              </a:rPr>
              <a:t>        8.4</a:t>
            </a:r>
            <a:r>
              <a:rPr kumimoji="1" lang="en-US" altLang="zh-CN" sz="3200" b="1" dirty="0" smtClean="0">
                <a:solidFill>
                  <a:srgbClr val="000000"/>
                </a:solidFill>
                <a:latin typeface="Times New Roman" panose="02020603050405020304" pitchFamily="18" charset="0"/>
                <a:ea typeface="华文新魏" panose="02010800040101010101" pitchFamily="2" charset="-122"/>
              </a:rPr>
              <a:t> </a:t>
            </a:r>
            <a:r>
              <a:rPr kumimoji="1" lang="zh-CN" altLang="en-US" sz="3200" b="1" dirty="0">
                <a:solidFill>
                  <a:srgbClr val="000000"/>
                </a:solidFill>
                <a:latin typeface="Times New Roman" panose="02020603050405020304" pitchFamily="18" charset="0"/>
                <a:ea typeface="华文新魏" panose="02010800040101010101" pitchFamily="2" charset="-122"/>
              </a:rPr>
              <a:t>光照模型</a:t>
            </a:r>
          </a:p>
          <a:p>
            <a:pPr eaLnBrk="1" fontAlgn="t" hangingPunct="1"/>
            <a:r>
              <a:rPr kumimoji="1" lang="en-US" altLang="zh-CN" sz="3200" b="1" dirty="0">
                <a:solidFill>
                  <a:srgbClr val="000000"/>
                </a:solidFill>
                <a:latin typeface="Times New Roman" panose="02020603050405020304" pitchFamily="18" charset="0"/>
                <a:ea typeface="华文新魏" panose="02010800040101010101" pitchFamily="2" charset="-122"/>
              </a:rPr>
              <a:t>8.4.1  </a:t>
            </a:r>
            <a:r>
              <a:rPr kumimoji="1" lang="zh-CN" altLang="en-US" sz="3200" b="1" dirty="0">
                <a:solidFill>
                  <a:srgbClr val="000000"/>
                </a:solidFill>
                <a:latin typeface="Times New Roman" panose="02020603050405020304" pitchFamily="18" charset="0"/>
                <a:ea typeface="华文新魏" panose="02010800040101010101" pitchFamily="2" charset="-122"/>
              </a:rPr>
              <a:t>基本光照模型 </a:t>
            </a:r>
          </a:p>
        </p:txBody>
      </p:sp>
      <p:pic>
        <p:nvPicPr>
          <p:cNvPr id="3" name="图片 2"/>
          <p:cNvPicPr>
            <a:picLocks noChangeAspect="1"/>
          </p:cNvPicPr>
          <p:nvPr/>
        </p:nvPicPr>
        <p:blipFill>
          <a:blip r:embed="rId2"/>
          <a:stretch>
            <a:fillRect/>
          </a:stretch>
        </p:blipFill>
        <p:spPr>
          <a:xfrm>
            <a:off x="426272" y="1714430"/>
            <a:ext cx="8467725" cy="4629150"/>
          </a:xfrm>
          <a:prstGeom prst="rect">
            <a:avLst/>
          </a:prstGeom>
        </p:spPr>
      </p:pic>
      <p:sp>
        <p:nvSpPr>
          <p:cNvPr id="2" name="文本框 1"/>
          <p:cNvSpPr txBox="1"/>
          <p:nvPr/>
        </p:nvSpPr>
        <p:spPr>
          <a:xfrm>
            <a:off x="8009094" y="2182762"/>
            <a:ext cx="884903" cy="400110"/>
          </a:xfrm>
          <a:prstGeom prst="rect">
            <a:avLst/>
          </a:prstGeom>
          <a:noFill/>
        </p:spPr>
        <p:txBody>
          <a:bodyPr wrap="square" rtlCol="0">
            <a:spAutoFit/>
          </a:bodyPr>
          <a:lstStyle/>
          <a:p>
            <a:r>
              <a:rPr lang="zh-CN" altLang="en-US" sz="2000" dirty="0" smtClean="0"/>
              <a:t>光源</a:t>
            </a:r>
            <a:endParaRPr lang="zh-CN" altLang="en-US" sz="2000" dirty="0"/>
          </a:p>
        </p:txBody>
      </p:sp>
      <p:sp>
        <p:nvSpPr>
          <p:cNvPr id="5" name="文本框 4"/>
          <p:cNvSpPr txBox="1"/>
          <p:nvPr/>
        </p:nvSpPr>
        <p:spPr>
          <a:xfrm>
            <a:off x="7125630" y="5222228"/>
            <a:ext cx="1292222" cy="400110"/>
          </a:xfrm>
          <a:prstGeom prst="rect">
            <a:avLst/>
          </a:prstGeom>
          <a:noFill/>
        </p:spPr>
        <p:txBody>
          <a:bodyPr wrap="square" rtlCol="0">
            <a:spAutoFit/>
          </a:bodyPr>
          <a:lstStyle/>
          <a:p>
            <a:r>
              <a:rPr lang="zh-CN" altLang="en-US" sz="2000" dirty="0" smtClean="0"/>
              <a:t>镜面反射</a:t>
            </a:r>
            <a:endParaRPr lang="zh-CN" altLang="en-US" sz="2000" dirty="0"/>
          </a:p>
        </p:txBody>
      </p:sp>
      <p:sp>
        <p:nvSpPr>
          <p:cNvPr id="6" name="文本框 1"/>
          <p:cNvSpPr txBox="1"/>
          <p:nvPr/>
        </p:nvSpPr>
        <p:spPr>
          <a:xfrm>
            <a:off x="629266" y="3268274"/>
            <a:ext cx="1120876" cy="40011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000" dirty="0"/>
              <a:t>漫反射</a:t>
            </a:r>
          </a:p>
        </p:txBody>
      </p:sp>
      <p:sp>
        <p:nvSpPr>
          <p:cNvPr id="7" name="文本框 1"/>
          <p:cNvSpPr txBox="1"/>
          <p:nvPr/>
        </p:nvSpPr>
        <p:spPr>
          <a:xfrm>
            <a:off x="511280" y="4822118"/>
            <a:ext cx="983224" cy="40011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000" dirty="0"/>
              <a:t>环境光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52401" y="451923"/>
            <a:ext cx="8773886" cy="18266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5000"/>
              </a:lnSpc>
            </a:pPr>
            <a:r>
              <a:rPr kumimoji="1" lang="en-US" altLang="zh-CN" sz="2600" b="1"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      2 </a:t>
            </a:r>
            <a:r>
              <a:rPr kumimoji="1" lang="en-US" altLang="zh-CN" sz="2600" b="1" dirty="0" err="1"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Whitted</a:t>
            </a:r>
            <a:r>
              <a:rPr kumimoji="1" lang="zh-CN" altLang="en-US" sz="2600" b="1"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光照模型</a:t>
            </a:r>
          </a:p>
          <a:p>
            <a:pPr algn="just" eaLnBrk="1" fontAlgn="b" hangingPunct="1">
              <a:lnSpc>
                <a:spcPct val="115000"/>
              </a:lnSpc>
            </a:pP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1980</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年</a:t>
            </a:r>
            <a:r>
              <a:rPr kumimoji="1" lang="en-US" altLang="zh-CN" sz="2400" dirty="0" err="1"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Whitted</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提出了一个光透射模型</a:t>
            </a:r>
            <a:r>
              <a:rPr kumimoji="1" lang="en-US" altLang="zh-CN"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400" dirty="0" err="1"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Whitted</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模型</a:t>
            </a:r>
            <a:r>
              <a:rPr kumimoji="1" lang="en-US" altLang="zh-CN"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，该模型是在在简单光照明模型的基础上，加上透射光一项，并第一次给出光线跟踪算法的范例。</a:t>
            </a:r>
            <a:endPar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349500"/>
            <a:ext cx="6119813" cy="431800"/>
          </a:xfrm>
          <a:prstGeom prst="rect">
            <a:avLst/>
          </a:prstGeom>
          <a:solidFill>
            <a:schemeClr val="bg1"/>
          </a:solidFill>
          <a:ln w="38100" cmpd="dbl" algn="ctr">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6804" name="Rectangle 4"/>
          <p:cNvSpPr>
            <a:spLocks noChangeArrowheads="1"/>
          </p:cNvSpPr>
          <p:nvPr/>
        </p:nvSpPr>
        <p:spPr bwMode="auto">
          <a:xfrm>
            <a:off x="0" y="5370633"/>
            <a:ext cx="9144000" cy="1012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5000"/>
              </a:lnSpc>
            </a:pP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其中</a:t>
            </a:r>
            <a:r>
              <a:rPr kumimoji="1"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a:t>
            </a:r>
            <a:r>
              <a:rPr kumimoji="1" lang="en-US" altLang="zh-CN" sz="2400" i="1" baseline="-25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为折射方向的入射光强度；</a:t>
            </a:r>
            <a:r>
              <a:rPr kumimoji="1" lang="en-US" altLang="zh-CN" sz="2400" i="1"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K</a:t>
            </a:r>
            <a:r>
              <a:rPr kumimoji="1" lang="en-US" altLang="zh-CN" sz="2400" i="1" baseline="-250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a:t>
            </a:r>
            <a:r>
              <a:rPr kumimoji="1"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为透射系数，为</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0</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之间的一个常数；其大小取决于物体的材料。</a:t>
            </a:r>
          </a:p>
        </p:txBody>
      </p:sp>
      <p:pic>
        <p:nvPicPr>
          <p:cNvPr id="76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632" y="2980591"/>
            <a:ext cx="4369297" cy="219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0" y="404813"/>
            <a:ext cx="90360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5000"/>
              </a:lnSpc>
            </a:pP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如果该透明体又是一个镜面反射体，应再加上反射光一项，以模拟镜面反射效果。就得到</a:t>
            </a:r>
            <a:r>
              <a:rPr kumimoji="1" lang="en-US" altLang="zh-CN" sz="26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Whitted</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整体光照模型：</a:t>
            </a:r>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75" y="1427163"/>
            <a:ext cx="6911975" cy="488950"/>
          </a:xfrm>
          <a:prstGeom prst="rect">
            <a:avLst/>
          </a:prstGeom>
          <a:noFill/>
          <a:ln w="38100" cmpd="dbl"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7828" name="Rectangle 4"/>
          <p:cNvSpPr>
            <a:spLocks noChangeArrowheads="1"/>
          </p:cNvSpPr>
          <p:nvPr/>
        </p:nvSpPr>
        <p:spPr bwMode="auto">
          <a:xfrm>
            <a:off x="107950" y="1913058"/>
            <a:ext cx="9036050" cy="1012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5000"/>
              </a:lnSpc>
            </a:pP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在此，</a:t>
            </a:r>
            <a:r>
              <a:rPr kumimoji="1" lang="en-US" altLang="zh-CN" sz="26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a:t>
            </a:r>
            <a:r>
              <a:rPr kumimoji="1" lang="en-US" altLang="zh-CN" sz="2600" i="1" baseline="-25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s</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为镜面反射方向的入射光强度；</a:t>
            </a:r>
            <a:r>
              <a:rPr kumimoji="1" lang="en-US" altLang="zh-CN" sz="26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K</a:t>
            </a:r>
            <a:r>
              <a:rPr kumimoji="1" lang="en-US" altLang="zh-CN" sz="2600" i="1" baseline="-25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s</a:t>
            </a:r>
            <a:r>
              <a:rPr kumimoji="1" lang="en-US" altLang="zh-CN" sz="26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为镜面反射系数，为</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之间的一个常数，其大小同样取决于物体的材料。 </a:t>
            </a:r>
          </a:p>
        </p:txBody>
      </p:sp>
      <p:sp>
        <p:nvSpPr>
          <p:cNvPr id="77829" name="Rectangle 5"/>
          <p:cNvSpPr>
            <a:spLocks noChangeArrowheads="1"/>
          </p:cNvSpPr>
          <p:nvPr/>
        </p:nvSpPr>
        <p:spPr bwMode="auto">
          <a:xfrm>
            <a:off x="0" y="2849683"/>
            <a:ext cx="9144000" cy="1012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5000"/>
              </a:lnSpc>
            </a:pP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b="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计算反射方向</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：给定视线方向</a:t>
            </a:r>
            <a:r>
              <a:rPr kumimoji="1" lang="en-US" altLang="zh-CN" sz="26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V</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与法向方向</a:t>
            </a:r>
            <a:r>
              <a:rPr kumimoji="1" lang="en-US" altLang="zh-CN" sz="26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N</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，视线方向</a:t>
            </a:r>
            <a:r>
              <a:rPr kumimoji="1" lang="en-US" altLang="zh-CN" sz="26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V</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的反射方向</a:t>
            </a:r>
            <a:r>
              <a:rPr kumimoji="1" lang="en-US" altLang="zh-CN" sz="26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S</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可以由下式计算： </a:t>
            </a:r>
          </a:p>
        </p:txBody>
      </p:sp>
      <p:pic>
        <p:nvPicPr>
          <p:cNvPr id="778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3789363"/>
            <a:ext cx="3168650" cy="466725"/>
          </a:xfrm>
          <a:prstGeom prst="rect">
            <a:avLst/>
          </a:prstGeom>
          <a:noFill/>
          <a:ln w="38100" cmpd="dbl"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78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797425"/>
            <a:ext cx="3600450" cy="706438"/>
          </a:xfrm>
          <a:prstGeom prst="rect">
            <a:avLst/>
          </a:prstGeom>
          <a:noFill/>
          <a:ln w="38100" cmpd="dbl"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7832" name="Rectangle 8"/>
          <p:cNvSpPr>
            <a:spLocks noChangeArrowheads="1"/>
          </p:cNvSpPr>
          <p:nvPr/>
        </p:nvSpPr>
        <p:spPr bwMode="auto">
          <a:xfrm>
            <a:off x="0" y="4276725"/>
            <a:ext cx="91440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5000"/>
              </a:lnSpc>
            </a:pP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b="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计算折射方向的简单公式</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：计算所得的</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为单位向量。</a:t>
            </a:r>
            <a:r>
              <a:rPr kumimoji="1" lang="zh-CN" altLang="en-US" sz="2800">
                <a:solidFill>
                  <a:schemeClr val="tx2"/>
                </a:solidFill>
                <a:latin typeface="宋体" panose="02010600030101010101" pitchFamily="2" charset="-122"/>
                <a:ea typeface="华文新魏" panose="02010800040101010101" pitchFamily="2" charset="-122"/>
                <a:cs typeface="Times New Roman" panose="02020603050405020304" pitchFamily="18" charset="0"/>
              </a:rPr>
              <a:t> </a:t>
            </a:r>
          </a:p>
        </p:txBody>
      </p:sp>
      <p:sp>
        <p:nvSpPr>
          <p:cNvPr id="77833" name="Rectangle 9"/>
          <p:cNvSpPr>
            <a:spLocks noChangeArrowheads="1"/>
          </p:cNvSpPr>
          <p:nvPr/>
        </p:nvSpPr>
        <p:spPr bwMode="auto">
          <a:xfrm>
            <a:off x="179388" y="5676900"/>
            <a:ext cx="15843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5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其中： </a:t>
            </a:r>
          </a:p>
        </p:txBody>
      </p:sp>
      <p:pic>
        <p:nvPicPr>
          <p:cNvPr id="778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5589588"/>
            <a:ext cx="4392613" cy="741362"/>
          </a:xfrm>
          <a:prstGeom prst="rect">
            <a:avLst/>
          </a:prstGeom>
          <a:noFill/>
          <a:ln w="38100" cmpd="dbl"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0" y="888954"/>
            <a:ext cx="9036050" cy="5373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0000"/>
              </a:lnSpc>
            </a:pPr>
            <a:r>
              <a:rPr kumimoji="1" lang="en-US" altLang="zh-CN"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zh-CN" altLang="en-US"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）基本原理</a:t>
            </a:r>
          </a:p>
          <a:p>
            <a:pPr marL="457200" indent="-457200" algn="just" eaLnBrk="1" fontAlgn="b" hangingPunct="1">
              <a:lnSpc>
                <a:spcPct val="110000"/>
              </a:lnSpc>
              <a:buClr>
                <a:srgbClr val="FF9300"/>
              </a:buClr>
              <a:buFont typeface="Wingdings" panose="05000000000000000000" pitchFamily="2" charset="2"/>
              <a:buChar char="n"/>
            </a:pPr>
            <a:r>
              <a:rPr kumimoji="1" lang="zh-CN" altLang="en-US" sz="26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由于</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从光源发出的光线有无穷多条，使得直接从光源出发对光线进行跟踪变得非常困难</a:t>
            </a:r>
            <a:r>
              <a:rPr kumimoji="1" lang="zh-CN" altLang="en-US" sz="26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endPar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marL="457200" indent="-457200" algn="just" eaLnBrk="1" fontAlgn="b" hangingPunct="1">
              <a:lnSpc>
                <a:spcPct val="110000"/>
              </a:lnSpc>
              <a:buClr>
                <a:srgbClr val="FF9300"/>
              </a:buClr>
              <a:buFont typeface="Wingdings" panose="05000000000000000000" pitchFamily="2" charset="2"/>
              <a:buChar char="n"/>
            </a:pPr>
            <a:r>
              <a:rPr kumimoji="1" lang="zh-CN" altLang="en-US" sz="26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从</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视点出发，通过图像平面上每个像素中心向场景发出一条光线，光线的起点为视点，方向为像素中心和视点连线单位向量。光线与离视点最近的场景物体表面交点有三种可能：</a:t>
            </a:r>
          </a:p>
          <a:p>
            <a:pPr marL="1200150" lvl="1" indent="-457200" algn="just" eaLnBrk="1" fontAlgn="b" hangingPunct="1">
              <a:lnSpc>
                <a:spcPct val="110000"/>
              </a:lnSpc>
              <a:buClr>
                <a:srgbClr val="FF9300"/>
              </a:buClr>
              <a:buFont typeface="Arial" panose="020B0604020202020204" pitchFamily="34" charset="0"/>
              <a:buChar char="•"/>
            </a:pPr>
            <a:r>
              <a:rPr kumimoji="1" lang="zh-CN" altLang="en-US" sz="26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当前</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交点所在的物体表面为理想漫射面，跟踪结束。</a:t>
            </a:r>
          </a:p>
          <a:p>
            <a:pPr marL="1200150" lvl="1" indent="-457200" algn="just" eaLnBrk="1" fontAlgn="b" hangingPunct="1">
              <a:lnSpc>
                <a:spcPct val="110000"/>
              </a:lnSpc>
              <a:buClr>
                <a:srgbClr val="FF9300"/>
              </a:buClr>
              <a:buFont typeface="Arial" panose="020B0604020202020204" pitchFamily="34" charset="0"/>
              <a:buChar char="•"/>
            </a:pPr>
            <a:r>
              <a:rPr kumimoji="1" lang="zh-CN" altLang="en-US" sz="26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当前</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交点所在的物体表面为理想镜面，光线沿其镜面发射方向继续跟踪。</a:t>
            </a:r>
          </a:p>
          <a:p>
            <a:pPr marL="1200150" lvl="1" indent="-457200" algn="just" eaLnBrk="1" fontAlgn="b" hangingPunct="1">
              <a:lnSpc>
                <a:spcPct val="110000"/>
              </a:lnSpc>
              <a:buClr>
                <a:srgbClr val="FF9300"/>
              </a:buClr>
              <a:buFont typeface="Arial" panose="020B0604020202020204" pitchFamily="34" charset="0"/>
              <a:buChar char="•"/>
            </a:pPr>
            <a:r>
              <a:rPr kumimoji="1" lang="zh-CN" altLang="en-US" sz="26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当前</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交点所在的物体表面为规则透射面，光线沿其规则透射方向继续跟踪。</a:t>
            </a:r>
          </a:p>
        </p:txBody>
      </p:sp>
      <p:sp>
        <p:nvSpPr>
          <p:cNvPr id="78851" name="Rectangle 3"/>
          <p:cNvSpPr>
            <a:spLocks noChangeArrowheads="1"/>
          </p:cNvSpPr>
          <p:nvPr/>
        </p:nvSpPr>
        <p:spPr bwMode="auto">
          <a:xfrm>
            <a:off x="0" y="331783"/>
            <a:ext cx="9142413" cy="552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lnSpc>
                <a:spcPct val="115000"/>
              </a:lnSpc>
            </a:pPr>
            <a:r>
              <a:rPr kumimoji="1" lang="en-US" altLang="zh-CN" sz="2600" b="1"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        3  </a:t>
            </a:r>
            <a:r>
              <a:rPr kumimoji="1" lang="zh-CN" altLang="en-US" sz="2600" b="1"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光线跟踪算法</a:t>
            </a:r>
            <a:r>
              <a:rPr kumimoji="1" lang="zh-CN" altLang="en-US"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33375"/>
            <a:ext cx="7561263" cy="3843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9875" name="Rectangle 3"/>
          <p:cNvSpPr>
            <a:spLocks noChangeArrowheads="1"/>
          </p:cNvSpPr>
          <p:nvPr/>
        </p:nvSpPr>
        <p:spPr bwMode="auto">
          <a:xfrm>
            <a:off x="179388" y="4403884"/>
            <a:ext cx="8785225" cy="1969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光线追踪的终止条件： </a:t>
            </a:r>
          </a:p>
          <a:p>
            <a:pPr algn="just" eaLnBrk="1" fontAlgn="b" hangingPunct="1"/>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400" dirty="0">
                <a:solidFill>
                  <a:srgbClr val="000000"/>
                </a:solidFill>
                <a:latin typeface="宋体" panose="02010600030101010101" pitchFamily="2" charset="-122"/>
                <a:ea typeface="华文新魏" panose="02010800040101010101" pitchFamily="2" charset="-122"/>
                <a:cs typeface="Times New Roman" panose="02020603050405020304" pitchFamily="18" charset="0"/>
              </a:rPr>
              <a:t>①</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光线未碰到任何物体；</a:t>
            </a:r>
            <a:r>
              <a:rPr kumimoji="1" lang="zh-CN" altLang="en-US" sz="2400" dirty="0">
                <a:solidFill>
                  <a:srgbClr val="000000"/>
                </a:solidFill>
                <a:latin typeface="宋体" panose="02010600030101010101" pitchFamily="2" charset="-122"/>
                <a:ea typeface="华文新魏" panose="02010800040101010101" pitchFamily="2" charset="-122"/>
                <a:cs typeface="Times New Roman" panose="02020603050405020304" pitchFamily="18" charset="0"/>
              </a:rPr>
              <a:t>②</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光线碰到了背景；</a:t>
            </a:r>
          </a:p>
          <a:p>
            <a:pPr algn="just" eaLnBrk="1" fontAlgn="b" hangingPunct="1"/>
            <a:r>
              <a:rPr kumimoji="1" lang="zh-CN" altLang="en-US" sz="2400" dirty="0">
                <a:solidFill>
                  <a:srgbClr val="000000"/>
                </a:solidFill>
                <a:latin typeface="宋体" panose="02010600030101010101" pitchFamily="2" charset="-122"/>
                <a:ea typeface="华文新魏" panose="02010800040101010101" pitchFamily="2" charset="-122"/>
                <a:cs typeface="Times New Roman" panose="02020603050405020304" pitchFamily="18" charset="0"/>
              </a:rPr>
              <a:t>   ③</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光线经过许多次反射和折射后，光线对视点的光强小于某个设定值；</a:t>
            </a:r>
          </a:p>
          <a:p>
            <a:pPr algn="just" eaLnBrk="1" fontAlgn="b" hangingPunct="1"/>
            <a:r>
              <a:rPr kumimoji="1" lang="zh-CN" altLang="en-US" sz="2400" dirty="0">
                <a:solidFill>
                  <a:srgbClr val="000000"/>
                </a:solidFill>
                <a:latin typeface="宋体" panose="02010600030101010101" pitchFamily="2" charset="-122"/>
                <a:ea typeface="华文新魏" panose="02010800040101010101" pitchFamily="2" charset="-122"/>
                <a:cs typeface="Times New Roman" panose="02020603050405020304" pitchFamily="18" charset="0"/>
              </a:rPr>
              <a:t>   ④</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光线反射或折射次数即跟踪深度大于一定值。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0" y="952340"/>
            <a:ext cx="8316913" cy="5115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lnSpc>
                <a:spcPct val="80000"/>
              </a:lnSpc>
            </a:pPr>
            <a:r>
              <a:rPr kumimoji="1" lang="en-US" altLang="zh-CN" sz="24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RayTracing</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(start, direction, weight, color)</a:t>
            </a:r>
          </a:p>
          <a:p>
            <a:pPr eaLnBrk="1" fontAlgn="b" hangingPunct="1">
              <a:lnSpc>
                <a:spcPct val="80000"/>
              </a:lnSpc>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if ( weight &lt; </a:t>
            </a:r>
            <a:r>
              <a:rPr kumimoji="1" lang="en-US" altLang="zh-CN" sz="24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MinWeight</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p>
          <a:p>
            <a:pPr eaLnBrk="1" fontAlgn="b" hangingPunct="1">
              <a:lnSpc>
                <a:spcPct val="80000"/>
              </a:lnSpc>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color = black</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fontAlgn="b" hangingPunct="1">
              <a:lnSpc>
                <a:spcPct val="80000"/>
              </a:lnSpc>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else</a:t>
            </a:r>
          </a:p>
          <a:p>
            <a:pPr eaLnBrk="1" fontAlgn="b" hangingPunct="1">
              <a:lnSpc>
                <a:spcPct val="80000"/>
              </a:lnSpc>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 </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计算光线与所有物体的交点中离</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start</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最近的点；</a:t>
            </a:r>
          </a:p>
          <a:p>
            <a:pPr eaLnBrk="1" fontAlgn="b" hangingPunct="1">
              <a:lnSpc>
                <a:spcPct val="80000"/>
              </a:lnSpc>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if ( </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没有交点 </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p>
          <a:p>
            <a:pPr eaLnBrk="1" fontAlgn="b" hangingPunct="1">
              <a:lnSpc>
                <a:spcPct val="80000"/>
              </a:lnSpc>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color = black</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fontAlgn="b" hangingPunct="1">
              <a:lnSpc>
                <a:spcPct val="80000"/>
              </a:lnSpc>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else</a:t>
            </a:r>
          </a:p>
          <a:p>
            <a:pPr eaLnBrk="1" fontAlgn="b" hangingPunct="1">
              <a:lnSpc>
                <a:spcPct val="80000"/>
              </a:lnSpc>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   local = </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在交点处用局部光照模型计算出的光强；</a:t>
            </a:r>
          </a:p>
          <a:p>
            <a:pPr eaLnBrk="1" fontAlgn="b" hangingPunct="1">
              <a:lnSpc>
                <a:spcPct val="80000"/>
              </a:lnSpc>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计算反射方向 </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R</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fontAlgn="b" hangingPunct="1">
              <a:lnSpc>
                <a:spcPct val="80000"/>
              </a:lnSpc>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RayTracing</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（最近的交点</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R, weight*</a:t>
            </a:r>
            <a:r>
              <a:rPr kumimoji="1" lang="en-US" altLang="zh-CN" sz="24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Wr</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Ir</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fontAlgn="b" hangingPunct="1">
              <a:lnSpc>
                <a:spcPct val="80000"/>
              </a:lnSpc>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计算折射方向 </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fontAlgn="b" hangingPunct="1">
              <a:lnSpc>
                <a:spcPct val="80000"/>
              </a:lnSpc>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RayTracing</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（最近的交点</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T, weight*</a:t>
            </a:r>
            <a:r>
              <a:rPr kumimoji="1" lang="en-US" altLang="zh-CN" sz="24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Wt</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It</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fontAlgn="b" hangingPunct="1">
              <a:lnSpc>
                <a:spcPct val="80000"/>
              </a:lnSpc>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color = Local + </a:t>
            </a:r>
            <a:r>
              <a:rPr kumimoji="1" lang="en-US" altLang="zh-CN" sz="24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KsIr</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KtIt</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fontAlgn="b" hangingPunct="1">
              <a:lnSpc>
                <a:spcPct val="80000"/>
              </a:lnSpc>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p>
          <a:p>
            <a:pPr eaLnBrk="1" fontAlgn="b" hangingPunct="1">
              <a:lnSpc>
                <a:spcPct val="80000"/>
              </a:lnSpc>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endPar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eaLnBrk="1" fontAlgn="b" hangingPunct="1">
              <a:lnSpc>
                <a:spcPct val="80000"/>
              </a:lnSpc>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p:txBody>
      </p:sp>
      <p:sp>
        <p:nvSpPr>
          <p:cNvPr id="80899" name="Rectangle 3"/>
          <p:cNvSpPr>
            <a:spLocks noChangeArrowheads="1"/>
          </p:cNvSpPr>
          <p:nvPr/>
        </p:nvSpPr>
        <p:spPr bwMode="auto">
          <a:xfrm>
            <a:off x="0" y="404813"/>
            <a:ext cx="878522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b" hangingPunct="1"/>
            <a:r>
              <a:rPr kumimoji="1" lang="zh-CN" altLang="en-US"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3</a:t>
            </a:r>
            <a:r>
              <a:rPr kumimoji="1" lang="zh-CN" altLang="en-US" sz="26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 光线追踪算法的伪代码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r" eaLnBrk="1" hangingPunct="1"/>
            <a:r>
              <a:rPr lang="zh-CN" altLang="en-US" dirty="0" smtClean="0">
                <a:latin typeface="黑体" panose="02010609060101010101" pitchFamily="49" charset="-122"/>
                <a:ea typeface="黑体" panose="02010609060101010101" pitchFamily="49" charset="-122"/>
              </a:rPr>
              <a:t>多光源的效果</a:t>
            </a:r>
            <a:endParaRPr lang="zh-CN" altLang="zh-CN" dirty="0" smtClean="0">
              <a:latin typeface="黑体" panose="02010609060101010101" pitchFamily="49" charset="-122"/>
              <a:ea typeface="黑体" panose="02010609060101010101" pitchFamily="49" charset="-122"/>
            </a:endParaRPr>
          </a:p>
        </p:txBody>
      </p:sp>
      <p:pic>
        <p:nvPicPr>
          <p:cNvPr id="53251" name="Picture 4"/>
          <p:cNvPicPr>
            <a:picLocks noGrp="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51370" y="914399"/>
            <a:ext cx="8141109" cy="5191433"/>
          </a:xfrm>
          <a:noFill/>
        </p:spPr>
      </p:pic>
    </p:spTree>
    <p:extLst>
      <p:ext uri="{BB962C8B-B14F-4D97-AF65-F5344CB8AC3E}">
        <p14:creationId xmlns:p14="http://schemas.microsoft.com/office/powerpoint/2010/main" val="29845427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r" eaLnBrk="1" hangingPunct="1"/>
            <a:r>
              <a:rPr lang="zh-CN" altLang="en-US" dirty="0" smtClean="0">
                <a:latin typeface="黑体" panose="02010609060101010101" pitchFamily="49" charset="-122"/>
                <a:ea typeface="黑体" panose="02010609060101010101" pitchFamily="49" charset="-122"/>
              </a:rPr>
              <a:t>颜色纹理</a:t>
            </a:r>
            <a:endParaRPr lang="zh-CN" altLang="zh-CN" dirty="0" smtClean="0">
              <a:latin typeface="黑体" panose="02010609060101010101" pitchFamily="49" charset="-122"/>
              <a:ea typeface="黑体" panose="02010609060101010101" pitchFamily="49" charset="-122"/>
            </a:endParaRPr>
          </a:p>
        </p:txBody>
      </p:sp>
      <p:pic>
        <p:nvPicPr>
          <p:cNvPr id="54275" name="Picture 4"/>
          <p:cNvPicPr>
            <a:picLocks noGrp="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806727" y="1071717"/>
            <a:ext cx="7983312" cy="4955458"/>
          </a:xfrm>
          <a:noFill/>
        </p:spPr>
      </p:pic>
    </p:spTree>
    <p:extLst>
      <p:ext uri="{BB962C8B-B14F-4D97-AF65-F5344CB8AC3E}">
        <p14:creationId xmlns:p14="http://schemas.microsoft.com/office/powerpoint/2010/main" val="33276200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algn="r" eaLnBrk="1" hangingPunct="1"/>
            <a:r>
              <a:rPr lang="zh-CN" altLang="en-US" dirty="0" smtClean="0">
                <a:latin typeface="黑体" panose="02010609060101010101" pitchFamily="49" charset="-122"/>
                <a:ea typeface="黑体" panose="02010609060101010101" pitchFamily="49" charset="-122"/>
              </a:rPr>
              <a:t>光线跟踪效果</a:t>
            </a:r>
            <a:endParaRPr lang="zh-CN" altLang="zh-CN" dirty="0" smtClean="0">
              <a:latin typeface="黑体" panose="02010609060101010101" pitchFamily="49" charset="-122"/>
              <a:ea typeface="黑体" panose="02010609060101010101" pitchFamily="49" charset="-122"/>
            </a:endParaRPr>
          </a:p>
        </p:txBody>
      </p:sp>
      <p:pic>
        <p:nvPicPr>
          <p:cNvPr id="55299" name="Picture 4"/>
          <p:cNvPicPr>
            <a:picLocks noGrp="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53969" y="836712"/>
            <a:ext cx="8062451" cy="5469192"/>
          </a:xfrm>
          <a:noFill/>
        </p:spPr>
      </p:pic>
    </p:spTree>
    <p:extLst>
      <p:ext uri="{BB962C8B-B14F-4D97-AF65-F5344CB8AC3E}">
        <p14:creationId xmlns:p14="http://schemas.microsoft.com/office/powerpoint/2010/main" val="29935870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5159" y="117931"/>
            <a:ext cx="2371228" cy="2634697"/>
          </a:xfrm>
          <a:prstGeom prst="rect">
            <a:avLst/>
          </a:prstGeom>
        </p:spPr>
      </p:pic>
      <p:sp>
        <p:nvSpPr>
          <p:cNvPr id="2" name="标题 1"/>
          <p:cNvSpPr>
            <a:spLocks noGrp="1"/>
          </p:cNvSpPr>
          <p:nvPr>
            <p:ph type="title"/>
          </p:nvPr>
        </p:nvSpPr>
        <p:spPr>
          <a:xfrm>
            <a:off x="920096" y="432682"/>
            <a:ext cx="7815262" cy="765175"/>
          </a:xfrm>
        </p:spPr>
        <p:txBody>
          <a:bodyPr/>
          <a:lstStyle/>
          <a:p>
            <a:pPr eaLnBrk="1" fontAlgn="auto" hangingPunct="1">
              <a:spcAft>
                <a:spcPts val="0"/>
              </a:spcAft>
              <a:defRPr/>
            </a:pPr>
            <a:r>
              <a:rPr lang="zh-CN" altLang="en-US" dirty="0" smtClean="0">
                <a:solidFill>
                  <a:srgbClr val="FF9300"/>
                </a:solidFill>
                <a:latin typeface="华文琥珀" panose="02010800040101010101" pitchFamily="2" charset="-122"/>
                <a:ea typeface="华文琥珀" panose="02010800040101010101" pitchFamily="2" charset="-122"/>
              </a:rPr>
              <a:t>第</a:t>
            </a:r>
            <a:r>
              <a:rPr lang="en-US" altLang="zh-CN" dirty="0" smtClean="0">
                <a:solidFill>
                  <a:srgbClr val="FF9300"/>
                </a:solidFill>
                <a:latin typeface="华文琥珀" panose="02010800040101010101" pitchFamily="2" charset="-122"/>
                <a:ea typeface="华文琥珀" panose="02010800040101010101" pitchFamily="2" charset="-122"/>
              </a:rPr>
              <a:t>8</a:t>
            </a:r>
            <a:r>
              <a:rPr lang="zh-CN" altLang="en-US" dirty="0" smtClean="0">
                <a:solidFill>
                  <a:srgbClr val="FF9300"/>
                </a:solidFill>
                <a:latin typeface="华文琥珀" panose="02010800040101010101" pitchFamily="2" charset="-122"/>
                <a:ea typeface="华文琥珀" panose="02010800040101010101" pitchFamily="2" charset="-122"/>
              </a:rPr>
              <a:t>章：真实感图形技术</a:t>
            </a:r>
            <a:endParaRPr altLang="en-US" dirty="0">
              <a:solidFill>
                <a:srgbClr val="FF9300"/>
              </a:solidFill>
              <a:latin typeface="华文琥珀" panose="02010800040101010101" pitchFamily="2" charset="-122"/>
              <a:ea typeface="华文琥珀" panose="02010800040101010101" pitchFamily="2" charset="-122"/>
            </a:endParaRPr>
          </a:p>
        </p:txBody>
      </p:sp>
      <p:graphicFrame>
        <p:nvGraphicFramePr>
          <p:cNvPr id="5" name="图示 4"/>
          <p:cNvGraphicFramePr/>
          <p:nvPr>
            <p:extLst>
              <p:ext uri="{D42A27DB-BD31-4B8C-83A1-F6EECF244321}">
                <p14:modId xmlns:p14="http://schemas.microsoft.com/office/powerpoint/2010/main" val="3037887245"/>
              </p:ext>
            </p:extLst>
          </p:nvPr>
        </p:nvGraphicFramePr>
        <p:xfrm>
          <a:off x="920096" y="1916832"/>
          <a:ext cx="674824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693241" y="1916832"/>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6" name="矩形 5"/>
          <p:cNvSpPr/>
          <p:nvPr/>
        </p:nvSpPr>
        <p:spPr>
          <a:xfrm>
            <a:off x="1693240" y="2718762"/>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7" name="矩形 6"/>
          <p:cNvSpPr/>
          <p:nvPr/>
        </p:nvSpPr>
        <p:spPr>
          <a:xfrm>
            <a:off x="1710173" y="3488536"/>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8" name="矩形 7"/>
          <p:cNvSpPr/>
          <p:nvPr/>
        </p:nvSpPr>
        <p:spPr>
          <a:xfrm>
            <a:off x="1749684" y="4280888"/>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9" name="矩形 8"/>
          <p:cNvSpPr/>
          <p:nvPr/>
        </p:nvSpPr>
        <p:spPr>
          <a:xfrm>
            <a:off x="1749684" y="5084126"/>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P spid="6" grpId="0" animBg="1"/>
      <p:bldP spid="7" grpId="0" animBg="1"/>
      <p:bldP spid="8"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404813"/>
            <a:ext cx="8915400"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t" hangingPunct="1">
              <a:spcBef>
                <a:spcPct val="10000"/>
              </a:spcBef>
            </a:pPr>
            <a:r>
              <a:rPr kumimoji="1" lang="en-US" altLang="zh-CN" sz="3200" b="1">
                <a:solidFill>
                  <a:srgbClr val="000000"/>
                </a:solidFill>
                <a:latin typeface="Times New Roman" panose="02020603050405020304" pitchFamily="18" charset="0"/>
                <a:ea typeface="华文新魏" panose="02010800040101010101" pitchFamily="2" charset="-122"/>
              </a:rPr>
              <a:t>§8.5  </a:t>
            </a:r>
            <a:r>
              <a:rPr kumimoji="1" lang="zh-CN" altLang="en-US" sz="3200" b="1">
                <a:solidFill>
                  <a:srgbClr val="000000"/>
                </a:solidFill>
                <a:latin typeface="Times New Roman" panose="02020603050405020304" pitchFamily="18" charset="0"/>
                <a:ea typeface="华文新魏" panose="02010800040101010101" pitchFamily="2" charset="-122"/>
              </a:rPr>
              <a:t>纹理映射技术 </a:t>
            </a:r>
          </a:p>
        </p:txBody>
      </p:sp>
      <p:sp>
        <p:nvSpPr>
          <p:cNvPr id="82947" name="Rectangle 3"/>
          <p:cNvSpPr>
            <a:spLocks noChangeArrowheads="1"/>
          </p:cNvSpPr>
          <p:nvPr/>
        </p:nvSpPr>
        <p:spPr bwMode="auto">
          <a:xfrm>
            <a:off x="0" y="908050"/>
            <a:ext cx="9144000" cy="170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3200" b="1" dirty="0">
                <a:solidFill>
                  <a:srgbClr val="000000"/>
                </a:solidFill>
                <a:latin typeface="Times New Roman" panose="02020603050405020304" pitchFamily="18" charset="0"/>
                <a:ea typeface="华文新魏" panose="02010800040101010101" pitchFamily="2" charset="-122"/>
              </a:rPr>
              <a:t> </a:t>
            </a:r>
            <a:r>
              <a:rPr kumimoji="1" lang="en-US" altLang="zh-CN" sz="2800" b="1" dirty="0">
                <a:solidFill>
                  <a:srgbClr val="FF0000"/>
                </a:solidFill>
                <a:latin typeface="宋体" panose="02010600030101010101" pitchFamily="2" charset="-122"/>
              </a:rPr>
              <a:t>§</a:t>
            </a:r>
            <a:r>
              <a:rPr kumimoji="1" lang="en-US" altLang="zh-CN" sz="3200" b="1" dirty="0">
                <a:solidFill>
                  <a:srgbClr val="FF0000"/>
                </a:solidFill>
                <a:latin typeface="Times New Roman" panose="02020603050405020304" pitchFamily="18" charset="0"/>
                <a:ea typeface="华文新魏" panose="02010800040101010101" pitchFamily="2" charset="-122"/>
              </a:rPr>
              <a:t>8.5.1 </a:t>
            </a:r>
            <a:r>
              <a:rPr kumimoji="1" lang="zh-CN" altLang="en-US" sz="3200" b="1" dirty="0">
                <a:solidFill>
                  <a:srgbClr val="FF0000"/>
                </a:solidFill>
                <a:latin typeface="Times New Roman" panose="02020603050405020304" pitchFamily="18" charset="0"/>
                <a:ea typeface="华文新魏" panose="02010800040101010101" pitchFamily="2" charset="-122"/>
              </a:rPr>
              <a:t>概述</a:t>
            </a:r>
          </a:p>
          <a:p>
            <a:pPr eaLnBrk="1" hangingPunct="1">
              <a:lnSpc>
                <a:spcPct val="120000"/>
              </a:lnSpc>
            </a:pPr>
            <a:r>
              <a:rPr lang="zh-CN" altLang="en-US" sz="2800" dirty="0">
                <a:solidFill>
                  <a:srgbClr val="000000"/>
                </a:solidFill>
                <a:latin typeface="Times New Roman" panose="02020603050405020304" pitchFamily="18" charset="0"/>
              </a:rPr>
              <a:t>   </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纹理：物体表面的各种细小结构和图案花纹。</a:t>
            </a:r>
          </a:p>
          <a:p>
            <a:pPr eaLnBrk="1" hangingPunct="1">
              <a:lnSpc>
                <a:spcPct val="120000"/>
              </a:lnSpc>
              <a:spcAft>
                <a:spcPct val="20000"/>
              </a:spcAft>
            </a:pPr>
            <a:r>
              <a:rPr lang="zh-CN" altLang="en-US" sz="2800" dirty="0">
                <a:solidFill>
                  <a:srgbClr val="000000"/>
                </a:solidFill>
                <a:latin typeface="Times New Roman" panose="02020603050405020304" pitchFamily="18" charset="0"/>
              </a:rPr>
              <a:t>   </a:t>
            </a:r>
            <a:r>
              <a:rPr kumimoji="1" lang="en-US" altLang="zh-CN" sz="2600" dirty="0">
                <a:solidFill>
                  <a:srgbClr val="000000"/>
                </a:solidFill>
                <a:latin typeface="Times New Roman" panose="02020603050405020304" pitchFamily="18" charset="0"/>
                <a:ea typeface="华文新魏" panose="02010800040101010101" pitchFamily="2" charset="-122"/>
              </a:rPr>
              <a:t>1</a:t>
            </a:r>
            <a:r>
              <a:rPr kumimoji="1" lang="en-US" altLang="en-US" sz="2600" dirty="0">
                <a:solidFill>
                  <a:srgbClr val="000000"/>
                </a:solidFill>
                <a:latin typeface="Times New Roman" panose="02020603050405020304" pitchFamily="18" charset="0"/>
                <a:ea typeface="华文新魏" panose="02010800040101010101" pitchFamily="2" charset="-122"/>
              </a:rPr>
              <a:t>．</a:t>
            </a:r>
            <a:r>
              <a:rPr kumimoji="1" lang="zh-CN" altLang="en-US" sz="2600" dirty="0">
                <a:solidFill>
                  <a:srgbClr val="000000"/>
                </a:solidFill>
                <a:latin typeface="Times New Roman" panose="02020603050405020304" pitchFamily="18" charset="0"/>
                <a:ea typeface="华文新魏" panose="02010800040101010101" pitchFamily="2" charset="-122"/>
              </a:rPr>
              <a:t>纹理分类      </a:t>
            </a:r>
          </a:p>
        </p:txBody>
      </p:sp>
      <p:sp>
        <p:nvSpPr>
          <p:cNvPr id="82948" name="Rectangle 4"/>
          <p:cNvSpPr>
            <a:spLocks noChangeArrowheads="1"/>
          </p:cNvSpPr>
          <p:nvPr/>
        </p:nvSpPr>
        <p:spPr bwMode="auto">
          <a:xfrm>
            <a:off x="0" y="2708275"/>
            <a:ext cx="9144000" cy="1122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800">
                <a:solidFill>
                  <a:srgbClr val="000000"/>
                </a:solidFill>
                <a:latin typeface="Times New Roman" panose="02020603050405020304" pitchFamily="18" charset="0"/>
              </a:rPr>
              <a:t>      </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）纹理定义域：</a:t>
            </a:r>
          </a:p>
          <a:p>
            <a:pPr eaLnBrk="1" hangingPunct="1">
              <a:lnSpc>
                <a:spcPct val="125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分为二维纹理和三维纹理；       </a:t>
            </a:r>
          </a:p>
        </p:txBody>
      </p:sp>
      <p:grpSp>
        <p:nvGrpSpPr>
          <p:cNvPr id="82949" name="Group 5"/>
          <p:cNvGrpSpPr/>
          <p:nvPr/>
        </p:nvGrpSpPr>
        <p:grpSpPr bwMode="auto">
          <a:xfrm>
            <a:off x="0" y="4149725"/>
            <a:ext cx="3203575" cy="2073275"/>
            <a:chOff x="0" y="2614"/>
            <a:chExt cx="2018" cy="1306"/>
          </a:xfrm>
        </p:grpSpPr>
        <p:grpSp>
          <p:nvGrpSpPr>
            <p:cNvPr id="81932" name="Group 6"/>
            <p:cNvGrpSpPr/>
            <p:nvPr/>
          </p:nvGrpSpPr>
          <p:grpSpPr bwMode="auto">
            <a:xfrm>
              <a:off x="0" y="2614"/>
              <a:ext cx="2018" cy="806"/>
              <a:chOff x="0" y="2614"/>
              <a:chExt cx="2018" cy="806"/>
            </a:xfrm>
          </p:grpSpPr>
          <p:pic>
            <p:nvPicPr>
              <p:cNvPr id="81934" name="Picture 7"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4"/>
                <a:ext cx="1066"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5" name="Picture 8"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 y="2614"/>
                <a:ext cx="907"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33" name="Rectangle 9"/>
            <p:cNvSpPr>
              <a:spLocks noChangeArrowheads="1"/>
            </p:cNvSpPr>
            <p:nvPr/>
          </p:nvSpPr>
          <p:spPr bwMode="auto">
            <a:xfrm>
              <a:off x="385" y="3521"/>
              <a:ext cx="1182" cy="399"/>
            </a:xfrm>
            <a:prstGeom prst="rect">
              <a:avLst/>
            </a:prstGeom>
            <a:solidFill>
              <a:srgbClr val="FF9933"/>
            </a:solidFill>
            <a:ln w="28575" algn="ctr">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rIns="720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kumimoji="1" lang="zh-CN" altLang="en-US" sz="2800" b="1">
                  <a:solidFill>
                    <a:srgbClr val="FFFFFF"/>
                  </a:solidFill>
                  <a:latin typeface="Times New Roman" panose="02020603050405020304" pitchFamily="18" charset="0"/>
                </a:rPr>
                <a:t>平面纹理</a:t>
              </a:r>
            </a:p>
          </p:txBody>
        </p:sp>
      </p:grpSp>
      <p:grpSp>
        <p:nvGrpSpPr>
          <p:cNvPr id="82954" name="Group 10"/>
          <p:cNvGrpSpPr/>
          <p:nvPr/>
        </p:nvGrpSpPr>
        <p:grpSpPr bwMode="auto">
          <a:xfrm>
            <a:off x="3397250" y="4144963"/>
            <a:ext cx="5759450" cy="2178050"/>
            <a:chOff x="2140" y="2611"/>
            <a:chExt cx="3628" cy="1372"/>
          </a:xfrm>
        </p:grpSpPr>
        <p:grpSp>
          <p:nvGrpSpPr>
            <p:cNvPr id="81927" name="Group 11"/>
            <p:cNvGrpSpPr/>
            <p:nvPr/>
          </p:nvGrpSpPr>
          <p:grpSpPr bwMode="auto">
            <a:xfrm>
              <a:off x="2140" y="2611"/>
              <a:ext cx="3628" cy="800"/>
              <a:chOff x="2140" y="2611"/>
              <a:chExt cx="3628" cy="800"/>
            </a:xfrm>
          </p:grpSpPr>
          <p:pic>
            <p:nvPicPr>
              <p:cNvPr id="8192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0" y="2611"/>
                <a:ext cx="1180" cy="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30" name="Picture 13" descr="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 y="2612"/>
                <a:ext cx="1120"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1" name="Picture 14" descr="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4" y="2627"/>
                <a:ext cx="1120"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28" name="Rectangle 15"/>
            <p:cNvSpPr>
              <a:spLocks noChangeArrowheads="1"/>
            </p:cNvSpPr>
            <p:nvPr/>
          </p:nvSpPr>
          <p:spPr bwMode="auto">
            <a:xfrm>
              <a:off x="3424" y="3566"/>
              <a:ext cx="1214" cy="417"/>
            </a:xfrm>
            <a:prstGeom prst="rect">
              <a:avLst/>
            </a:prstGeom>
            <a:solidFill>
              <a:srgbClr val="FF9933"/>
            </a:solidFill>
            <a:ln w="9525">
              <a:miter lim="800000"/>
            </a:ln>
            <a:effectLst/>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rIns="72000" anchor="ctr">
              <a:spAutoFit/>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kumimoji="1" lang="zh-CN" altLang="en-US" sz="2800" b="1">
                  <a:solidFill>
                    <a:schemeClr val="tx2"/>
                  </a:solidFill>
                  <a:latin typeface="Times New Roman" panose="02020603050405020304" pitchFamily="18" charset="0"/>
                </a:rPr>
                <a:t>立体纹理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946"/>
                                        </p:tgtEl>
                                        <p:attrNameLst>
                                          <p:attrName>style.visibility</p:attrName>
                                        </p:attrNameLst>
                                      </p:cBhvr>
                                      <p:to>
                                        <p:strVal val="visible"/>
                                      </p:to>
                                    </p:set>
                                    <p:anim calcmode="lin" valueType="num">
                                      <p:cBhvr additive="base">
                                        <p:cTn id="7" dur="2000" fill="hold"/>
                                        <p:tgtEl>
                                          <p:spTgt spid="82946"/>
                                        </p:tgtEl>
                                        <p:attrNameLst>
                                          <p:attrName>ppt_x</p:attrName>
                                        </p:attrNameLst>
                                      </p:cBhvr>
                                      <p:tavLst>
                                        <p:tav tm="0">
                                          <p:val>
                                            <p:strVal val="0-#ppt_w/2"/>
                                          </p:val>
                                        </p:tav>
                                        <p:tav tm="100000">
                                          <p:val>
                                            <p:strVal val="#ppt_x"/>
                                          </p:val>
                                        </p:tav>
                                      </p:tavLst>
                                    </p:anim>
                                    <p:anim calcmode="lin" valueType="num">
                                      <p:cBhvr additive="base">
                                        <p:cTn id="8" dur="2000" fill="hold"/>
                                        <p:tgtEl>
                                          <p:spTgt spid="829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82947"/>
                                        </p:tgtEl>
                                        <p:attrNameLst>
                                          <p:attrName>style.visibility</p:attrName>
                                        </p:attrNameLst>
                                      </p:cBhvr>
                                      <p:to>
                                        <p:strVal val="visible"/>
                                      </p:to>
                                    </p:set>
                                    <p:animEffect transition="in" filter="box(in)">
                                      <p:cBhvr>
                                        <p:cTn id="13" dur="1000"/>
                                        <p:tgtEl>
                                          <p:spTgt spid="8294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82948"/>
                                        </p:tgtEl>
                                        <p:attrNameLst>
                                          <p:attrName>style.visibility</p:attrName>
                                        </p:attrNameLst>
                                      </p:cBhvr>
                                      <p:to>
                                        <p:strVal val="visible"/>
                                      </p:to>
                                    </p:set>
                                    <p:anim calcmode="lin" valueType="num">
                                      <p:cBhvr>
                                        <p:cTn id="18" dur="1000" fill="hold"/>
                                        <p:tgtEl>
                                          <p:spTgt spid="82948"/>
                                        </p:tgtEl>
                                        <p:attrNameLst>
                                          <p:attrName>ppt_w</p:attrName>
                                        </p:attrNameLst>
                                      </p:cBhvr>
                                      <p:tavLst>
                                        <p:tav tm="0">
                                          <p:val>
                                            <p:fltVal val="0"/>
                                          </p:val>
                                        </p:tav>
                                        <p:tav tm="100000">
                                          <p:val>
                                            <p:strVal val="#ppt_w"/>
                                          </p:val>
                                        </p:tav>
                                      </p:tavLst>
                                    </p:anim>
                                    <p:anim calcmode="lin" valueType="num">
                                      <p:cBhvr>
                                        <p:cTn id="19" dur="1000" fill="hold"/>
                                        <p:tgtEl>
                                          <p:spTgt spid="82948"/>
                                        </p:tgtEl>
                                        <p:attrNameLst>
                                          <p:attrName>ppt_h</p:attrName>
                                        </p:attrNameLst>
                                      </p:cBhvr>
                                      <p:tavLst>
                                        <p:tav tm="0">
                                          <p:val>
                                            <p:fltVal val="0"/>
                                          </p:val>
                                        </p:tav>
                                        <p:tav tm="100000">
                                          <p:val>
                                            <p:strVal val="#ppt_h"/>
                                          </p:val>
                                        </p:tav>
                                      </p:tavLst>
                                    </p:anim>
                                    <p:animEffect transition="in" filter="fade">
                                      <p:cBhvr>
                                        <p:cTn id="20" dur="1000"/>
                                        <p:tgtEl>
                                          <p:spTgt spid="82948"/>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82949"/>
                                        </p:tgtEl>
                                        <p:attrNameLst>
                                          <p:attrName>style.visibility</p:attrName>
                                        </p:attrNameLst>
                                      </p:cBhvr>
                                      <p:to>
                                        <p:strVal val="visible"/>
                                      </p:to>
                                    </p:set>
                                    <p:animEffect transition="in" filter="diamond(in)">
                                      <p:cBhvr>
                                        <p:cTn id="25" dur="2000"/>
                                        <p:tgtEl>
                                          <p:spTgt spid="82949"/>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nodeType="clickEffect">
                                  <p:stCondLst>
                                    <p:cond delay="0"/>
                                  </p:stCondLst>
                                  <p:childTnLst>
                                    <p:set>
                                      <p:cBhvr>
                                        <p:cTn id="29" dur="1" fill="hold">
                                          <p:stCondLst>
                                            <p:cond delay="0"/>
                                          </p:stCondLst>
                                        </p:cTn>
                                        <p:tgtEl>
                                          <p:spTgt spid="82954"/>
                                        </p:tgtEl>
                                        <p:attrNameLst>
                                          <p:attrName>style.visibility</p:attrName>
                                        </p:attrNameLst>
                                      </p:cBhvr>
                                      <p:to>
                                        <p:strVal val="visible"/>
                                      </p:to>
                                    </p:set>
                                    <p:animEffect transition="in" filter="diamond(in)">
                                      <p:cBhvr>
                                        <p:cTn id="30" dur="2000"/>
                                        <p:tgtEl>
                                          <p:spTgt spid="82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47" grpId="0"/>
      <p:bldP spid="829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PO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48" y="231354"/>
            <a:ext cx="8791071" cy="587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AutoShape 3"/>
          <p:cNvSpPr>
            <a:spLocks noChangeArrowheads="1"/>
          </p:cNvSpPr>
          <p:nvPr/>
        </p:nvSpPr>
        <p:spPr bwMode="auto">
          <a:xfrm>
            <a:off x="6081713" y="1427163"/>
            <a:ext cx="1498958" cy="527050"/>
          </a:xfrm>
          <a:prstGeom prst="wedgeRoundRectCallout">
            <a:avLst>
              <a:gd name="adj1" fmla="val -62889"/>
              <a:gd name="adj2" fmla="val 181926"/>
              <a:gd name="adj3" fmla="val 16667"/>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smtClean="0"/>
              <a:t>镜面反射</a:t>
            </a:r>
            <a:endParaRPr lang="zh-CN" altLang="en-US" dirty="0"/>
          </a:p>
        </p:txBody>
      </p:sp>
      <p:sp>
        <p:nvSpPr>
          <p:cNvPr id="132100" name="AutoShape 4"/>
          <p:cNvSpPr>
            <a:spLocks noChangeArrowheads="1"/>
          </p:cNvSpPr>
          <p:nvPr/>
        </p:nvSpPr>
        <p:spPr bwMode="auto">
          <a:xfrm>
            <a:off x="6954838" y="4073525"/>
            <a:ext cx="1330325" cy="527050"/>
          </a:xfrm>
          <a:prstGeom prst="wedgeRoundRectCallout">
            <a:avLst>
              <a:gd name="adj1" fmla="val -104532"/>
              <a:gd name="adj2" fmla="val -120481"/>
              <a:gd name="adj3" fmla="val 16667"/>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环境光</a:t>
            </a:r>
          </a:p>
        </p:txBody>
      </p:sp>
      <p:sp>
        <p:nvSpPr>
          <p:cNvPr id="132101" name="AutoShape 5"/>
          <p:cNvSpPr>
            <a:spLocks noChangeArrowheads="1"/>
          </p:cNvSpPr>
          <p:nvPr/>
        </p:nvSpPr>
        <p:spPr bwMode="auto">
          <a:xfrm>
            <a:off x="3740150" y="4933950"/>
            <a:ext cx="1330325" cy="527050"/>
          </a:xfrm>
          <a:prstGeom prst="wedgeRoundRectCallout">
            <a:avLst>
              <a:gd name="adj1" fmla="val -89977"/>
              <a:gd name="adj2" fmla="val -125903"/>
              <a:gd name="adj3" fmla="val 16667"/>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环境光</a:t>
            </a:r>
          </a:p>
        </p:txBody>
      </p:sp>
      <p:sp>
        <p:nvSpPr>
          <p:cNvPr id="132102" name="AutoShape 6"/>
          <p:cNvSpPr>
            <a:spLocks noChangeArrowheads="1"/>
          </p:cNvSpPr>
          <p:nvPr/>
        </p:nvSpPr>
        <p:spPr bwMode="auto">
          <a:xfrm>
            <a:off x="922748" y="2050589"/>
            <a:ext cx="1330325" cy="527050"/>
          </a:xfrm>
          <a:prstGeom prst="wedgeRoundRectCallout">
            <a:avLst>
              <a:gd name="adj1" fmla="val 93319"/>
              <a:gd name="adj2" fmla="val 186745"/>
              <a:gd name="adj3" fmla="val 16667"/>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漫反射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2099"/>
                                        </p:tgtEl>
                                        <p:attrNameLst>
                                          <p:attrName>style.visibility</p:attrName>
                                        </p:attrNameLst>
                                      </p:cBhvr>
                                      <p:to>
                                        <p:strVal val="visible"/>
                                      </p:to>
                                    </p:set>
                                    <p:anim calcmode="lin" valueType="num">
                                      <p:cBhvr additive="base">
                                        <p:cTn id="7" dur="500" fill="hold"/>
                                        <p:tgtEl>
                                          <p:spTgt spid="132099"/>
                                        </p:tgtEl>
                                        <p:attrNameLst>
                                          <p:attrName>ppt_x</p:attrName>
                                        </p:attrNameLst>
                                      </p:cBhvr>
                                      <p:tavLst>
                                        <p:tav tm="0">
                                          <p:val>
                                            <p:strVal val="#ppt_x"/>
                                          </p:val>
                                        </p:tav>
                                        <p:tav tm="100000">
                                          <p:val>
                                            <p:strVal val="#ppt_x"/>
                                          </p:val>
                                        </p:tav>
                                      </p:tavLst>
                                    </p:anim>
                                    <p:anim calcmode="lin" valueType="num">
                                      <p:cBhvr additive="base">
                                        <p:cTn id="8" dur="500" fill="hold"/>
                                        <p:tgtEl>
                                          <p:spTgt spid="13209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32100"/>
                                        </p:tgtEl>
                                        <p:attrNameLst>
                                          <p:attrName>style.visibility</p:attrName>
                                        </p:attrNameLst>
                                      </p:cBhvr>
                                      <p:to>
                                        <p:strVal val="visible"/>
                                      </p:to>
                                    </p:set>
                                    <p:anim calcmode="lin" valueType="num">
                                      <p:cBhvr additive="base">
                                        <p:cTn id="13" dur="500" fill="hold"/>
                                        <p:tgtEl>
                                          <p:spTgt spid="132100"/>
                                        </p:tgtEl>
                                        <p:attrNameLst>
                                          <p:attrName>ppt_x</p:attrName>
                                        </p:attrNameLst>
                                      </p:cBhvr>
                                      <p:tavLst>
                                        <p:tav tm="0">
                                          <p:val>
                                            <p:strVal val="#ppt_x"/>
                                          </p:val>
                                        </p:tav>
                                        <p:tav tm="100000">
                                          <p:val>
                                            <p:strVal val="#ppt_x"/>
                                          </p:val>
                                        </p:tav>
                                      </p:tavLst>
                                    </p:anim>
                                    <p:anim calcmode="lin" valueType="num">
                                      <p:cBhvr additive="base">
                                        <p:cTn id="14" dur="500" fill="hold"/>
                                        <p:tgtEl>
                                          <p:spTgt spid="13210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32101"/>
                                        </p:tgtEl>
                                        <p:attrNameLst>
                                          <p:attrName>style.visibility</p:attrName>
                                        </p:attrNameLst>
                                      </p:cBhvr>
                                      <p:to>
                                        <p:strVal val="visible"/>
                                      </p:to>
                                    </p:set>
                                    <p:anim calcmode="lin" valueType="num">
                                      <p:cBhvr additive="base">
                                        <p:cTn id="19" dur="500" fill="hold"/>
                                        <p:tgtEl>
                                          <p:spTgt spid="132101"/>
                                        </p:tgtEl>
                                        <p:attrNameLst>
                                          <p:attrName>ppt_x</p:attrName>
                                        </p:attrNameLst>
                                      </p:cBhvr>
                                      <p:tavLst>
                                        <p:tav tm="0">
                                          <p:val>
                                            <p:strVal val="#ppt_x"/>
                                          </p:val>
                                        </p:tav>
                                        <p:tav tm="100000">
                                          <p:val>
                                            <p:strVal val="#ppt_x"/>
                                          </p:val>
                                        </p:tav>
                                      </p:tavLst>
                                    </p:anim>
                                    <p:anim calcmode="lin" valueType="num">
                                      <p:cBhvr additive="base">
                                        <p:cTn id="20" dur="500" fill="hold"/>
                                        <p:tgtEl>
                                          <p:spTgt spid="13210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2102"/>
                                        </p:tgtEl>
                                        <p:attrNameLst>
                                          <p:attrName>style.visibility</p:attrName>
                                        </p:attrNameLst>
                                      </p:cBhvr>
                                      <p:to>
                                        <p:strVal val="visible"/>
                                      </p:to>
                                    </p:set>
                                    <p:anim calcmode="lin" valueType="num">
                                      <p:cBhvr additive="base">
                                        <p:cTn id="25" dur="500" fill="hold"/>
                                        <p:tgtEl>
                                          <p:spTgt spid="132102"/>
                                        </p:tgtEl>
                                        <p:attrNameLst>
                                          <p:attrName>ppt_x</p:attrName>
                                        </p:attrNameLst>
                                      </p:cBhvr>
                                      <p:tavLst>
                                        <p:tav tm="0">
                                          <p:val>
                                            <p:strVal val="#ppt_x"/>
                                          </p:val>
                                        </p:tav>
                                        <p:tav tm="100000">
                                          <p:val>
                                            <p:strVal val="#ppt_x"/>
                                          </p:val>
                                        </p:tav>
                                      </p:tavLst>
                                    </p:anim>
                                    <p:anim calcmode="lin" valueType="num">
                                      <p:cBhvr additive="base">
                                        <p:cTn id="26" dur="500" fill="hold"/>
                                        <p:tgtEl>
                                          <p:spTgt spid="1321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animBg="1" autoUpdateAnimBg="0"/>
      <p:bldP spid="132100" grpId="0" animBg="1" autoUpdateAnimBg="0"/>
      <p:bldP spid="132101" grpId="0" animBg="1" autoUpdateAnimBg="0"/>
      <p:bldP spid="132102"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476250"/>
            <a:ext cx="9144000" cy="342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）纹理表现形式：</a:t>
            </a:r>
          </a:p>
          <a:p>
            <a:pPr eaLnBrk="1" hangingPunct="1">
              <a:lnSpc>
                <a:spcPct val="120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分为颜色纹理、几何纹理、过程纹理； </a:t>
            </a:r>
          </a:p>
          <a:p>
            <a:pPr eaLnBrk="1" hangingPunct="1">
              <a:lnSpc>
                <a:spcPct val="120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①</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颜色纹理指的是呈现在物体表面上的各种花纹、图案和文字等，如大理石等；</a:t>
            </a:r>
          </a:p>
          <a:p>
            <a:pPr eaLnBrk="1" hangingPunct="1">
              <a:lnSpc>
                <a:spcPct val="120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② 几何纹理是指基于景物表面微观几何形状的表面纹理，如树干、岩石等；</a:t>
            </a:r>
          </a:p>
          <a:p>
            <a:pPr eaLnBrk="1" hangingPunct="1">
              <a:lnSpc>
                <a:spcPct val="120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③ 过程纹理是指各种规则或不规则动态变化的自然景象；  </a:t>
            </a:r>
          </a:p>
        </p:txBody>
      </p:sp>
      <p:grpSp>
        <p:nvGrpSpPr>
          <p:cNvPr id="83971" name="Group 3"/>
          <p:cNvGrpSpPr/>
          <p:nvPr/>
        </p:nvGrpSpPr>
        <p:grpSpPr bwMode="auto">
          <a:xfrm>
            <a:off x="1258888" y="4149725"/>
            <a:ext cx="6553200" cy="2189163"/>
            <a:chOff x="2140" y="2611"/>
            <a:chExt cx="3628" cy="1370"/>
          </a:xfrm>
        </p:grpSpPr>
        <p:grpSp>
          <p:nvGrpSpPr>
            <p:cNvPr id="82948" name="Group 4"/>
            <p:cNvGrpSpPr/>
            <p:nvPr/>
          </p:nvGrpSpPr>
          <p:grpSpPr bwMode="auto">
            <a:xfrm>
              <a:off x="2140" y="2611"/>
              <a:ext cx="3628" cy="800"/>
              <a:chOff x="2140" y="2611"/>
              <a:chExt cx="3628" cy="800"/>
            </a:xfrm>
          </p:grpSpPr>
          <p:pic>
            <p:nvPicPr>
              <p:cNvPr id="8295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0" y="2611"/>
                <a:ext cx="1180" cy="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951" name="Picture 6"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 y="2612"/>
                <a:ext cx="1120"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2" name="Picture 7"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 y="2627"/>
                <a:ext cx="1120"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949" name="Rectangle 8"/>
            <p:cNvSpPr>
              <a:spLocks noChangeArrowheads="1"/>
            </p:cNvSpPr>
            <p:nvPr/>
          </p:nvSpPr>
          <p:spPr bwMode="auto">
            <a:xfrm>
              <a:off x="3424" y="3567"/>
              <a:ext cx="1214" cy="414"/>
            </a:xfrm>
            <a:prstGeom prst="rect">
              <a:avLst/>
            </a:prstGeom>
            <a:solidFill>
              <a:srgbClr val="FF99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rIns="72000" anchor="ctr">
              <a:spAutoFit/>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kumimoji="1" lang="zh-CN" altLang="en-US" sz="2800" b="1">
                  <a:solidFill>
                    <a:schemeClr val="tx2"/>
                  </a:solidFill>
                  <a:latin typeface="Times New Roman" panose="02020603050405020304" pitchFamily="18" charset="0"/>
                </a:rPr>
                <a:t>纹理形式</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83971"/>
                                        </p:tgtEl>
                                        <p:attrNameLst>
                                          <p:attrName>style.visibility</p:attrName>
                                        </p:attrNameLst>
                                      </p:cBhvr>
                                      <p:to>
                                        <p:strVal val="visible"/>
                                      </p:to>
                                    </p:set>
                                    <p:animEffect transition="in" filter="diamond(in)">
                                      <p:cBhvr>
                                        <p:cTn id="7" dur="2000"/>
                                        <p:tgtEl>
                                          <p:spTgt spid="83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404813"/>
            <a:ext cx="9144000" cy="387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5000"/>
              </a:lnSpc>
            </a:pPr>
            <a:r>
              <a:rPr kumimoji="1" lang="en-US" altLang="zh-CN" sz="26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2</a:t>
            </a:r>
            <a:r>
              <a:rPr kumimoji="1" lang="en-US" altLang="en-US" sz="26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纹理定义      </a:t>
            </a:r>
          </a:p>
          <a:p>
            <a:pPr algn="just" eaLnBrk="1" hangingPunct="1">
              <a:lnSpc>
                <a:spcPct val="95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）图像纹理：将二维纹理图案映射到三维物体表面，绘制物体表面上一点时，采用相应的纹理图案中相应点的颜色值。</a:t>
            </a:r>
          </a:p>
          <a:p>
            <a:pPr algn="just" eaLnBrk="1" hangingPunct="1">
              <a:lnSpc>
                <a:spcPct val="95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）函数纹理：用数学函数定义简单的二维纹理图案，如方格地毯；或用数学函数定义随机高度场，生成表面粗糙纹理即几何纹理。 </a:t>
            </a:r>
          </a:p>
          <a:p>
            <a:pPr algn="just" eaLnBrk="1" hangingPunct="1">
              <a:lnSpc>
                <a:spcPct val="95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纹理空间的定义方法常用的几种： </a:t>
            </a:r>
          </a:p>
          <a:p>
            <a:pPr algn="just" eaLnBrk="1" hangingPunct="1">
              <a:lnSpc>
                <a:spcPct val="95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①</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用参数曲面的参数域作为纹理空间（二维）。 </a:t>
            </a:r>
          </a:p>
          <a:p>
            <a:pPr algn="just" eaLnBrk="1" hangingPunct="1">
              <a:lnSpc>
                <a:spcPct val="95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②</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用辅助平面、圆柱、球定义纹理空间</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二维</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algn="just" eaLnBrk="1" hangingPunct="1">
              <a:lnSpc>
                <a:spcPct val="95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③</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用三维直角坐标作为纹理空间</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三维</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84995" name="Rectangle 3"/>
          <p:cNvSpPr>
            <a:spLocks noChangeArrowheads="1"/>
          </p:cNvSpPr>
          <p:nvPr/>
        </p:nvSpPr>
        <p:spPr bwMode="auto">
          <a:xfrm>
            <a:off x="0" y="4221163"/>
            <a:ext cx="9144000" cy="207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6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3</a:t>
            </a:r>
            <a:r>
              <a:rPr kumimoji="1" lang="en-US" altLang="en-US" sz="26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纹理映射      </a:t>
            </a:r>
          </a:p>
          <a:p>
            <a:pPr algn="just" eaLnBrk="1" hangingPunct="1"/>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纹理映射就是将在纹理空间中</a:t>
            </a:r>
            <a:r>
              <a:rPr kumimoji="1" lang="en-US" altLang="zh-CN" sz="26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uv</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平面上预先定义的二维纹理（图像、图形、函数等）映射到景物空间的三维物体表面，再进一步映射到图像空间的二维图像平面上，一般将两个映射合并为一个映射。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4994"/>
                                        </p:tgtEl>
                                        <p:attrNameLst>
                                          <p:attrName>style.visibility</p:attrName>
                                        </p:attrNameLst>
                                      </p:cBhvr>
                                      <p:to>
                                        <p:strVal val="visible"/>
                                      </p:to>
                                    </p:set>
                                    <p:animEffect transition="in" filter="box(in)">
                                      <p:cBhvr>
                                        <p:cTn id="7" dur="1000"/>
                                        <p:tgtEl>
                                          <p:spTgt spid="849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4995"/>
                                        </p:tgtEl>
                                        <p:attrNameLst>
                                          <p:attrName>style.visibility</p:attrName>
                                        </p:attrNameLst>
                                      </p:cBhvr>
                                      <p:to>
                                        <p:strVal val="visible"/>
                                      </p:to>
                                    </p:set>
                                    <p:animEffect transition="in" filter="box(in)">
                                      <p:cBhvr>
                                        <p:cTn id="12" dur="1000"/>
                                        <p:tgtEl>
                                          <p:spTgt spid="84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8499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476250"/>
            <a:ext cx="91440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映射类型为二维纹理映射和三维纹理映射。</a:t>
            </a:r>
          </a:p>
        </p:txBody>
      </p:sp>
      <p:grpSp>
        <p:nvGrpSpPr>
          <p:cNvPr id="86019" name="Group 3"/>
          <p:cNvGrpSpPr/>
          <p:nvPr/>
        </p:nvGrpSpPr>
        <p:grpSpPr bwMode="auto">
          <a:xfrm>
            <a:off x="323850" y="1052513"/>
            <a:ext cx="8240713" cy="2374900"/>
            <a:chOff x="229" y="1026"/>
            <a:chExt cx="3105" cy="1293"/>
          </a:xfrm>
        </p:grpSpPr>
        <p:grpSp>
          <p:nvGrpSpPr>
            <p:cNvPr id="85000" name="Group 4"/>
            <p:cNvGrpSpPr/>
            <p:nvPr/>
          </p:nvGrpSpPr>
          <p:grpSpPr bwMode="auto">
            <a:xfrm>
              <a:off x="703" y="1026"/>
              <a:ext cx="1179" cy="1293"/>
              <a:chOff x="1837" y="1117"/>
              <a:chExt cx="1179" cy="1293"/>
            </a:xfrm>
          </p:grpSpPr>
          <p:pic>
            <p:nvPicPr>
              <p:cNvPr id="8500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 y="1117"/>
                <a:ext cx="1179" cy="725"/>
              </a:xfrm>
              <a:prstGeom prst="rect">
                <a:avLst/>
              </a:prstGeom>
              <a:noFill/>
              <a:ln w="38100" algn="ctr">
                <a:solidFill>
                  <a:srgbClr val="FF00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50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 y="1888"/>
                <a:ext cx="1179" cy="522"/>
              </a:xfrm>
              <a:prstGeom prst="rect">
                <a:avLst/>
              </a:prstGeom>
              <a:noFill/>
              <a:ln w="38100"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8500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026"/>
              <a:ext cx="1316" cy="1270"/>
            </a:xfrm>
            <a:prstGeom prst="rect">
              <a:avLst/>
            </a:prstGeom>
            <a:solidFill>
              <a:schemeClr val="accent1"/>
            </a:solidFill>
            <a:ln w="76200" algn="ctr">
              <a:solidFill>
                <a:srgbClr val="FF00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5002" name="Rectangle 8"/>
            <p:cNvSpPr>
              <a:spLocks noChangeArrowheads="1"/>
            </p:cNvSpPr>
            <p:nvPr/>
          </p:nvSpPr>
          <p:spPr bwMode="auto">
            <a:xfrm>
              <a:off x="229" y="1387"/>
              <a:ext cx="374" cy="583"/>
            </a:xfrm>
            <a:prstGeom prst="rect">
              <a:avLst/>
            </a:prstGeom>
            <a:solidFill>
              <a:srgbClr val="FF9933"/>
            </a:solidFill>
            <a:ln w="38100" algn="ctr">
              <a:solidFill>
                <a:srgbClr val="0000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kumimoji="1" lang="zh-CN" altLang="en-US" sz="2800" b="1" dirty="0">
                  <a:solidFill>
                    <a:schemeClr val="tx2"/>
                  </a:solidFill>
                  <a:latin typeface="Times New Roman" panose="02020603050405020304" pitchFamily="18" charset="0"/>
                </a:rPr>
                <a:t>二维映射</a:t>
              </a:r>
            </a:p>
          </p:txBody>
        </p:sp>
      </p:grpSp>
      <p:grpSp>
        <p:nvGrpSpPr>
          <p:cNvPr id="86025" name="Group 9"/>
          <p:cNvGrpSpPr/>
          <p:nvPr/>
        </p:nvGrpSpPr>
        <p:grpSpPr bwMode="auto">
          <a:xfrm>
            <a:off x="395288" y="3716338"/>
            <a:ext cx="8280400" cy="2447925"/>
            <a:chOff x="249" y="2523"/>
            <a:chExt cx="3130" cy="1240"/>
          </a:xfrm>
        </p:grpSpPr>
        <p:pic>
          <p:nvPicPr>
            <p:cNvPr id="8499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2523"/>
              <a:ext cx="1315" cy="1224"/>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4998" name="Picture 11" descr="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 y="2523"/>
              <a:ext cx="1134" cy="124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4999" name="Rectangle 12"/>
            <p:cNvSpPr>
              <a:spLocks noChangeArrowheads="1"/>
            </p:cNvSpPr>
            <p:nvPr/>
          </p:nvSpPr>
          <p:spPr bwMode="auto">
            <a:xfrm>
              <a:off x="249" y="2840"/>
              <a:ext cx="404" cy="542"/>
            </a:xfrm>
            <a:prstGeom prst="rect">
              <a:avLst/>
            </a:prstGeom>
            <a:solidFill>
              <a:srgbClr val="FF9933"/>
            </a:solidFill>
            <a:ln w="38100" algn="ctr">
              <a:solidFill>
                <a:srgbClr val="0000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kumimoji="1" lang="zh-CN" altLang="en-US" sz="2800" b="1">
                  <a:solidFill>
                    <a:schemeClr val="tx2"/>
                  </a:solidFill>
                  <a:latin typeface="Times New Roman" panose="02020603050405020304" pitchFamily="18" charset="0"/>
                </a:rPr>
                <a:t>三维映射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box(in)">
                                      <p:cBhvr>
                                        <p:cTn id="7" dur="500"/>
                                        <p:tgtEl>
                                          <p:spTgt spid="8601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6025"/>
                                        </p:tgtEl>
                                        <p:attrNameLst>
                                          <p:attrName>style.visibility</p:attrName>
                                        </p:attrNameLst>
                                      </p:cBhvr>
                                      <p:to>
                                        <p:strVal val="visible"/>
                                      </p:to>
                                    </p:set>
                                    <p:animEffect transition="in" filter="diamond(in)">
                                      <p:cBhvr>
                                        <p:cTn id="12" dur="2000"/>
                                        <p:tgtEl>
                                          <p:spTgt spid="86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404813"/>
            <a:ext cx="91440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en-US" altLang="zh-CN" sz="3200" b="1">
                <a:solidFill>
                  <a:srgbClr val="000000"/>
                </a:solidFill>
                <a:latin typeface="Times New Roman" panose="02020603050405020304" pitchFamily="18" charset="0"/>
                <a:ea typeface="华文新魏" panose="02010800040101010101" pitchFamily="2" charset="-122"/>
              </a:rPr>
              <a:t> </a:t>
            </a:r>
            <a:r>
              <a:rPr kumimoji="1" lang="en-US" altLang="zh-CN" sz="2800" b="1">
                <a:solidFill>
                  <a:srgbClr val="000000"/>
                </a:solidFill>
                <a:latin typeface="宋体" panose="02010600030101010101" pitchFamily="2" charset="-122"/>
              </a:rPr>
              <a:t>§</a:t>
            </a:r>
            <a:r>
              <a:rPr kumimoji="1" lang="en-US" altLang="zh-CN" sz="3200" b="1">
                <a:solidFill>
                  <a:srgbClr val="000000"/>
                </a:solidFill>
                <a:latin typeface="Times New Roman" panose="02020603050405020304" pitchFamily="18" charset="0"/>
                <a:ea typeface="华文新魏" panose="02010800040101010101" pitchFamily="2" charset="-122"/>
              </a:rPr>
              <a:t>8.5.2  </a:t>
            </a:r>
            <a:r>
              <a:rPr kumimoji="1" lang="zh-TW" altLang="en-US" sz="3200" b="1">
                <a:solidFill>
                  <a:srgbClr val="000000"/>
                </a:solidFill>
                <a:latin typeface="Times New Roman" panose="02020603050405020304" pitchFamily="18" charset="0"/>
                <a:ea typeface="华文新魏" panose="02010800040101010101" pitchFamily="2" charset="-122"/>
              </a:rPr>
              <a:t>颜色纹理映射</a:t>
            </a:r>
            <a:r>
              <a:rPr kumimoji="1" lang="zh-CN" altLang="en-US" sz="3200" b="1">
                <a:solidFill>
                  <a:srgbClr val="000000"/>
                </a:solidFill>
                <a:latin typeface="Times New Roman" panose="02020603050405020304" pitchFamily="18" charset="0"/>
                <a:ea typeface="华文新魏" panose="02010800040101010101" pitchFamily="2" charset="-122"/>
              </a:rPr>
              <a:t> </a:t>
            </a:r>
          </a:p>
        </p:txBody>
      </p:sp>
      <p:sp>
        <p:nvSpPr>
          <p:cNvPr id="86019" name="Rectangle 3"/>
          <p:cNvSpPr>
            <a:spLocks noChangeArrowheads="1"/>
          </p:cNvSpPr>
          <p:nvPr/>
        </p:nvSpPr>
        <p:spPr bwMode="auto">
          <a:xfrm>
            <a:off x="41275" y="1084263"/>
            <a:ext cx="9012238" cy="500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5000"/>
              </a:lnSpc>
            </a:pP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颜色纹理映射要达到的目的是使绘制出来的物体表面具有花纹图案效果。它的基本思想是：</a:t>
            </a:r>
          </a:p>
          <a:p>
            <a:pPr algn="just" eaLnBrk="1" hangingPunct="1">
              <a:lnSpc>
                <a:spcPct val="95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①</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给出期望在物体表面出现的花纹图案样式，可以用纹理函数来表示。纹理函数的定义域称为纹理定义域，纹理函数值一般可以理解为亮度值，可以转换为</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RGB</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表示的颜色值。</a:t>
            </a:r>
          </a:p>
          <a:p>
            <a:pPr algn="just" eaLnBrk="1" hangingPunct="1">
              <a:lnSpc>
                <a:spcPct val="95000"/>
              </a:lnSpc>
            </a:pPr>
            <a:r>
              <a:rPr kumimoji="1" lang="zh-CN" altLang="en-US" sz="260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       ②</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建立物体表面的定义域与纹理函数的定义域之间的映射关系</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即映射函数</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。这种对应关系一旦建立，物体表面任何一点的花纹图案属性都可以通过纹理定义域中相应点的纹理由数值获得。</a:t>
            </a:r>
          </a:p>
          <a:p>
            <a:pPr algn="just" eaLnBrk="1" hangingPunct="1">
              <a:lnSpc>
                <a:spcPct val="95000"/>
              </a:lnSpc>
            </a:pPr>
            <a:r>
              <a:rPr kumimoji="1" lang="zh-CN" altLang="en-US" sz="260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       ③</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在绘制物体表面可见点时，通过前面定义的对应关系可以获得该可见点处代表花纹图案属性的相应纹理函数值，适当地使用该纹理函数值就可以便最终绘制出来的物体表面具有花纹图案的效果。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7042"/>
                                        </p:tgtEl>
                                        <p:attrNameLst>
                                          <p:attrName>style.visibility</p:attrName>
                                        </p:attrNameLst>
                                      </p:cBhvr>
                                      <p:to>
                                        <p:strVal val="visible"/>
                                      </p:to>
                                    </p:set>
                                    <p:animEffect transition="in" filter="box(in)">
                                      <p:cBhvr>
                                        <p:cTn id="7" dur="1000"/>
                                        <p:tgtEl>
                                          <p:spTgt spid="87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404813"/>
            <a:ext cx="8964613"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5000"/>
              </a:lnSpc>
            </a:pP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在纹理映射技术中，最常见的纹理是二维纹理。映射将这种纹理变换到三维物体的表面，形成最终的图像。</a:t>
            </a:r>
          </a:p>
          <a:p>
            <a:pPr algn="just" eaLnBrk="1" hangingPunct="1">
              <a:lnSpc>
                <a:spcPct val="95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二维纹理的函数表示：  </a:t>
            </a:r>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700213"/>
            <a:ext cx="7099300"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0" y="476250"/>
            <a:ext cx="9144000" cy="342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为了实现这个映射，就要建立物体空间坐标</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(x</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y</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z)</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和纹理空间坐标</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(u</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v)</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之间的对应关系，这相当于对物体表面进行参数化，反求出物体表面的参数后，就可以根据</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(u</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v)</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得到该处的纹理值，并用此值取代光照明模型中的相应项。</a:t>
            </a:r>
          </a:p>
          <a:p>
            <a:pPr algn="just" eaLnBrk="1" hangingPunct="1">
              <a:lnSpc>
                <a:spcPct val="120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两个经常使用的映射方法是圆柱面映射和球面映射。</a:t>
            </a:r>
          </a:p>
          <a:p>
            <a:pPr algn="just" eaLnBrk="1" hangingPunct="1">
              <a:lnSpc>
                <a:spcPct val="120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对于圆柱面纹理映射，由圆柱面的参数方程定义，可以得到纹理映射函数。若参数方程为： </a:t>
            </a:r>
          </a:p>
        </p:txBody>
      </p:sp>
      <p:pic>
        <p:nvPicPr>
          <p:cNvPr id="880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4292600"/>
            <a:ext cx="3240087"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476250"/>
            <a:ext cx="88900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kumimoji="1" lang="en-US" altLang="zh-CN" sz="28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8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对给定圆柱面上一点</a:t>
            </a:r>
            <a:r>
              <a:rPr kumimoji="1" lang="en-US" altLang="zh-CN" sz="28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(x</a:t>
            </a:r>
            <a:r>
              <a:rPr kumimoji="1" lang="zh-CN" altLang="en-US" sz="28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8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y</a:t>
            </a:r>
            <a:r>
              <a:rPr kumimoji="1" lang="zh-CN" altLang="en-US" sz="28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8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z)</a:t>
            </a:r>
            <a:r>
              <a:rPr kumimoji="1" lang="zh-CN" altLang="en-US" sz="28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，可以用下式反求参数： </a:t>
            </a:r>
          </a:p>
        </p:txBody>
      </p:sp>
      <p:grpSp>
        <p:nvGrpSpPr>
          <p:cNvPr id="89091" name="Group 3"/>
          <p:cNvGrpSpPr/>
          <p:nvPr/>
        </p:nvGrpSpPr>
        <p:grpSpPr bwMode="auto">
          <a:xfrm>
            <a:off x="1908175" y="1196975"/>
            <a:ext cx="3671888" cy="1931988"/>
            <a:chOff x="612" y="3199"/>
            <a:chExt cx="1999" cy="762"/>
          </a:xfrm>
        </p:grpSpPr>
        <p:grpSp>
          <p:nvGrpSpPr>
            <p:cNvPr id="89093" name="Group 4"/>
            <p:cNvGrpSpPr/>
            <p:nvPr/>
          </p:nvGrpSpPr>
          <p:grpSpPr bwMode="auto">
            <a:xfrm>
              <a:off x="612" y="3203"/>
              <a:ext cx="1925" cy="758"/>
              <a:chOff x="1701" y="3249"/>
              <a:chExt cx="1925" cy="758"/>
            </a:xfrm>
          </p:grpSpPr>
          <p:pic>
            <p:nvPicPr>
              <p:cNvPr id="890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 y="3249"/>
                <a:ext cx="1925" cy="7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9097" name="AutoShape 6"/>
              <p:cNvSpPr/>
              <p:nvPr/>
            </p:nvSpPr>
            <p:spPr bwMode="auto">
              <a:xfrm>
                <a:off x="2245" y="3294"/>
                <a:ext cx="91" cy="590"/>
              </a:xfrm>
              <a:prstGeom prst="leftBrace">
                <a:avLst>
                  <a:gd name="adj1" fmla="val 54029"/>
                  <a:gd name="adj2" fmla="val 50000"/>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r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9094" name="Rectangle 7"/>
            <p:cNvSpPr>
              <a:spLocks noChangeArrowheads="1"/>
            </p:cNvSpPr>
            <p:nvPr/>
          </p:nvSpPr>
          <p:spPr bwMode="auto">
            <a:xfrm>
              <a:off x="1927" y="3199"/>
              <a:ext cx="68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kumimoji="1" lang="en-US" altLang="zh-CN" sz="2400" i="1">
                  <a:solidFill>
                    <a:srgbClr val="000000"/>
                  </a:solidFill>
                  <a:latin typeface="Times New Roman" panose="02020603050405020304" pitchFamily="18" charset="0"/>
                </a:rPr>
                <a:t>x</a:t>
              </a:r>
              <a:r>
                <a:rPr kumimoji="1" lang="en-US" altLang="zh-CN" sz="2400">
                  <a:solidFill>
                    <a:srgbClr val="000000"/>
                  </a:solidFill>
                  <a:latin typeface="Times New Roman" panose="02020603050405020304" pitchFamily="18" charset="0"/>
                </a:rPr>
                <a:t>=0</a:t>
              </a:r>
            </a:p>
          </p:txBody>
        </p:sp>
        <p:sp>
          <p:nvSpPr>
            <p:cNvPr id="89095" name="Rectangle 8"/>
            <p:cNvSpPr>
              <a:spLocks noChangeArrowheads="1"/>
            </p:cNvSpPr>
            <p:nvPr/>
          </p:nvSpPr>
          <p:spPr bwMode="auto">
            <a:xfrm>
              <a:off x="1922" y="3380"/>
              <a:ext cx="503"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kumimoji="1" lang="en-US" altLang="zh-CN" sz="2400" i="1">
                  <a:solidFill>
                    <a:srgbClr val="000000"/>
                  </a:solidFill>
                  <a:latin typeface="Times New Roman" panose="02020603050405020304" pitchFamily="18" charset="0"/>
                </a:rPr>
                <a:t>y</a:t>
              </a:r>
              <a:r>
                <a:rPr kumimoji="1" lang="en-US" altLang="zh-CN" sz="2400">
                  <a:solidFill>
                    <a:srgbClr val="000000"/>
                  </a:solidFill>
                  <a:latin typeface="Times New Roman" panose="02020603050405020304" pitchFamily="18" charset="0"/>
                </a:rPr>
                <a:t>=0</a:t>
              </a:r>
            </a:p>
          </p:txBody>
        </p:sp>
      </p:grpSp>
      <p:sp>
        <p:nvSpPr>
          <p:cNvPr id="89092" name="Rectangle 9"/>
          <p:cNvSpPr>
            <a:spLocks noChangeArrowheads="1"/>
          </p:cNvSpPr>
          <p:nvPr/>
        </p:nvSpPr>
        <p:spPr bwMode="auto">
          <a:xfrm>
            <a:off x="0" y="3213100"/>
            <a:ext cx="9144000" cy="214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kumimoji="1" lang="en-US" altLang="zh-CN"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根据计算得到的</a:t>
            </a:r>
            <a:r>
              <a:rPr kumimoji="1" lang="en-US" altLang="zh-CN"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8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u</a:t>
            </a:r>
            <a:r>
              <a:rPr kumimoji="1" lang="zh-CN" altLang="en-US"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8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v</a:t>
            </a:r>
            <a:r>
              <a:rPr kumimoji="1" lang="en-US" altLang="zh-CN"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值，就可以求出对应该处的纹理值，在简单光照明模型中，可用该值代替漫反射系数</a:t>
            </a:r>
            <a:r>
              <a:rPr kumimoji="1" lang="en-US" altLang="zh-CN" sz="2800" i="1"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K</a:t>
            </a:r>
            <a:r>
              <a:rPr kumimoji="1" lang="en-US" altLang="zh-CN" sz="2800" i="1" baseline="-250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d</a:t>
            </a:r>
            <a:r>
              <a:rPr kumimoji="1" lang="zh-CN" altLang="en-US"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，计算柱面上一点</a:t>
            </a:r>
            <a:r>
              <a:rPr kumimoji="1" lang="en-US" altLang="zh-CN"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8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x</a:t>
            </a:r>
            <a:r>
              <a:rPr kumimoji="1" lang="zh-CN" altLang="en-US"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8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y</a:t>
            </a:r>
            <a:r>
              <a:rPr kumimoji="1" lang="zh-CN" altLang="en-US"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8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z</a:t>
            </a:r>
            <a:r>
              <a:rPr kumimoji="1" lang="en-US" altLang="zh-CN"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8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的亮度值，即可实现圆柱面的映射。</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90" name="Rectangle 6"/>
          <p:cNvSpPr>
            <a:spLocks noGrp="1" noChangeArrowheads="1"/>
          </p:cNvSpPr>
          <p:nvPr>
            <p:ph type="title"/>
          </p:nvPr>
        </p:nvSpPr>
        <p:spPr>
          <a:xfrm>
            <a:off x="969818" y="366626"/>
            <a:ext cx="7580903" cy="764704"/>
          </a:xfrm>
        </p:spPr>
        <p:txBody>
          <a:bodyPr/>
          <a:lstStyle/>
          <a:p>
            <a:r>
              <a:rPr lang="zh-CN" altLang="en-US" sz="4000" b="1" dirty="0"/>
              <a:t>不同的纹理投影</a:t>
            </a:r>
          </a:p>
        </p:txBody>
      </p:sp>
      <p:pic>
        <p:nvPicPr>
          <p:cNvPr id="374789" name="Picture 5" descr="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7488" y="1557338"/>
            <a:ext cx="8675687" cy="4740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4792" name="Text Box 8"/>
          <p:cNvSpPr txBox="1">
            <a:spLocks noChangeArrowheads="1"/>
          </p:cNvSpPr>
          <p:nvPr/>
        </p:nvSpPr>
        <p:spPr bwMode="auto">
          <a:xfrm>
            <a:off x="684213" y="1470025"/>
            <a:ext cx="1800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FFFF00"/>
                </a:solidFill>
              </a:rPr>
              <a:t>spherical</a:t>
            </a:r>
          </a:p>
        </p:txBody>
      </p:sp>
      <p:sp>
        <p:nvSpPr>
          <p:cNvPr id="374793" name="Text Box 9"/>
          <p:cNvSpPr txBox="1">
            <a:spLocks noChangeArrowheads="1"/>
          </p:cNvSpPr>
          <p:nvPr/>
        </p:nvSpPr>
        <p:spPr bwMode="auto">
          <a:xfrm>
            <a:off x="2627313" y="1470025"/>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FFFF00"/>
                </a:solidFill>
              </a:rPr>
              <a:t>cylindrical</a:t>
            </a:r>
          </a:p>
        </p:txBody>
      </p:sp>
      <p:sp>
        <p:nvSpPr>
          <p:cNvPr id="374794" name="Text Box 10"/>
          <p:cNvSpPr txBox="1">
            <a:spLocks noChangeArrowheads="1"/>
          </p:cNvSpPr>
          <p:nvPr/>
        </p:nvSpPr>
        <p:spPr bwMode="auto">
          <a:xfrm>
            <a:off x="5003800" y="1470025"/>
            <a:ext cx="1800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FFFF00"/>
                </a:solidFill>
              </a:rPr>
              <a:t>planar</a:t>
            </a:r>
          </a:p>
        </p:txBody>
      </p:sp>
      <p:sp>
        <p:nvSpPr>
          <p:cNvPr id="374795" name="Text Box 11"/>
          <p:cNvSpPr txBox="1">
            <a:spLocks noChangeArrowheads="1"/>
          </p:cNvSpPr>
          <p:nvPr/>
        </p:nvSpPr>
        <p:spPr bwMode="auto">
          <a:xfrm>
            <a:off x="7812088" y="1470025"/>
            <a:ext cx="1079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FFFF00"/>
                </a:solidFill>
              </a:rPr>
              <a:t>(u,v)</a:t>
            </a:r>
          </a:p>
        </p:txBody>
      </p:sp>
      <p:sp>
        <p:nvSpPr>
          <p:cNvPr id="374796" name="Line 12"/>
          <p:cNvSpPr>
            <a:spLocks noChangeShapeType="1"/>
          </p:cNvSpPr>
          <p:nvPr/>
        </p:nvSpPr>
        <p:spPr bwMode="auto">
          <a:xfrm>
            <a:off x="1331913" y="3860800"/>
            <a:ext cx="0" cy="790575"/>
          </a:xfrm>
          <a:prstGeom prst="line">
            <a:avLst/>
          </a:prstGeom>
          <a:noFill/>
          <a:ln w="50800">
            <a:solidFill>
              <a:srgbClr val="FF66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7" name="Line 13"/>
          <p:cNvSpPr>
            <a:spLocks noChangeShapeType="1"/>
          </p:cNvSpPr>
          <p:nvPr/>
        </p:nvSpPr>
        <p:spPr bwMode="auto">
          <a:xfrm>
            <a:off x="3563938" y="3862388"/>
            <a:ext cx="0" cy="790575"/>
          </a:xfrm>
          <a:prstGeom prst="line">
            <a:avLst/>
          </a:prstGeom>
          <a:noFill/>
          <a:ln w="50800">
            <a:solidFill>
              <a:srgbClr val="FF66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8" name="Line 14"/>
          <p:cNvSpPr>
            <a:spLocks noChangeShapeType="1"/>
          </p:cNvSpPr>
          <p:nvPr/>
        </p:nvSpPr>
        <p:spPr bwMode="auto">
          <a:xfrm>
            <a:off x="5867400" y="3860800"/>
            <a:ext cx="0" cy="790575"/>
          </a:xfrm>
          <a:prstGeom prst="line">
            <a:avLst/>
          </a:prstGeom>
          <a:noFill/>
          <a:ln w="50800">
            <a:solidFill>
              <a:srgbClr val="FF66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9" name="Text Box 15"/>
          <p:cNvSpPr txBox="1">
            <a:spLocks noChangeArrowheads="1"/>
          </p:cNvSpPr>
          <p:nvPr/>
        </p:nvSpPr>
        <p:spPr bwMode="auto">
          <a:xfrm>
            <a:off x="1476375" y="3860800"/>
            <a:ext cx="1368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FFFF00"/>
                </a:solidFill>
                <a:latin typeface="Arial" panose="020B0604020202020204" pitchFamily="34" charset="0"/>
              </a:rPr>
              <a:t>应用</a:t>
            </a:r>
          </a:p>
        </p:txBody>
      </p:sp>
      <p:sp>
        <p:nvSpPr>
          <p:cNvPr id="374800" name="Text Box 16"/>
          <p:cNvSpPr txBox="1">
            <a:spLocks noChangeArrowheads="1"/>
          </p:cNvSpPr>
          <p:nvPr/>
        </p:nvSpPr>
        <p:spPr bwMode="auto">
          <a:xfrm>
            <a:off x="3779838" y="3846513"/>
            <a:ext cx="1368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FFFF00"/>
                </a:solidFill>
                <a:latin typeface="Arial" panose="020B0604020202020204" pitchFamily="34" charset="0"/>
              </a:rPr>
              <a:t>应用</a:t>
            </a:r>
          </a:p>
        </p:txBody>
      </p:sp>
      <p:sp>
        <p:nvSpPr>
          <p:cNvPr id="374801" name="Text Box 17"/>
          <p:cNvSpPr txBox="1">
            <a:spLocks noChangeArrowheads="1"/>
          </p:cNvSpPr>
          <p:nvPr/>
        </p:nvSpPr>
        <p:spPr bwMode="auto">
          <a:xfrm>
            <a:off x="5940425" y="3860800"/>
            <a:ext cx="1368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FFFF00"/>
                </a:solidFill>
                <a:latin typeface="Arial" panose="020B0604020202020204" pitchFamily="34" charset="0"/>
              </a:rPr>
              <a:t>应用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0" name="Rectangle 4"/>
          <p:cNvSpPr>
            <a:spLocks noGrp="1" noChangeArrowheads="1"/>
          </p:cNvSpPr>
          <p:nvPr>
            <p:ph type="title"/>
          </p:nvPr>
        </p:nvSpPr>
        <p:spPr>
          <a:xfrm>
            <a:off x="953221" y="418372"/>
            <a:ext cx="7814567" cy="764704"/>
          </a:xfrm>
        </p:spPr>
        <p:txBody>
          <a:bodyPr/>
          <a:lstStyle/>
          <a:p>
            <a:r>
              <a:rPr lang="zh-CN" altLang="en-US" sz="3600" b="1" dirty="0"/>
              <a:t>不同的纹理投影可以应用于一个物体</a:t>
            </a:r>
          </a:p>
        </p:txBody>
      </p:sp>
      <p:pic>
        <p:nvPicPr>
          <p:cNvPr id="377861" name="Picture 5" descr="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412875"/>
            <a:ext cx="9144000" cy="5030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a:xfrm>
            <a:off x="1036349" y="335244"/>
            <a:ext cx="7814567" cy="764704"/>
          </a:xfrm>
        </p:spPr>
        <p:txBody>
          <a:bodyPr/>
          <a:lstStyle/>
          <a:p>
            <a:r>
              <a:rPr lang="zh-CN" altLang="en-US" sz="3600" b="1" dirty="0">
                <a:latin typeface="Times New Roman" panose="02020603050405020304" pitchFamily="18" charset="0"/>
              </a:rPr>
              <a:t>处理上述问题的常用对应函数</a:t>
            </a:r>
          </a:p>
        </p:txBody>
      </p:sp>
      <p:sp>
        <p:nvSpPr>
          <p:cNvPr id="389123" name="Rectangle 3"/>
          <p:cNvSpPr>
            <a:spLocks noGrp="1" noChangeArrowheads="1"/>
          </p:cNvSpPr>
          <p:nvPr>
            <p:ph type="body" idx="1"/>
          </p:nvPr>
        </p:nvSpPr>
        <p:spPr>
          <a:xfrm>
            <a:off x="415636" y="1323109"/>
            <a:ext cx="8229600" cy="5068888"/>
          </a:xfrm>
        </p:spPr>
        <p:txBody>
          <a:bodyPr/>
          <a:lstStyle/>
          <a:p>
            <a:r>
              <a:rPr lang="en-US" altLang="zh-CN" sz="2400" b="1" dirty="0">
                <a:solidFill>
                  <a:srgbClr val="FF0000"/>
                </a:solidFill>
                <a:latin typeface="Times New Roman" panose="02020603050405020304" pitchFamily="18" charset="0"/>
              </a:rPr>
              <a:t>wrap </a:t>
            </a:r>
            <a:r>
              <a:rPr lang="en-US" altLang="zh-CN" sz="2400" b="1" dirty="0">
                <a:latin typeface="Times New Roman" panose="02020603050405020304" pitchFamily="18" charset="0"/>
              </a:rPr>
              <a:t>(</a:t>
            </a:r>
            <a:r>
              <a:rPr lang="en-US" altLang="zh-CN" sz="2400" b="1" dirty="0" err="1">
                <a:latin typeface="Times New Roman" panose="02020603050405020304" pitchFamily="18" charset="0"/>
              </a:rPr>
              <a:t>DirecX</a:t>
            </a:r>
            <a:r>
              <a:rPr lang="en-US" altLang="zh-CN" sz="2400" b="1" dirty="0">
                <a:solidFill>
                  <a:srgbClr val="FF0000"/>
                </a:solidFill>
                <a:latin typeface="Times New Roman" panose="02020603050405020304" pitchFamily="18" charset="0"/>
              </a:rPr>
              <a:t>), repeat </a:t>
            </a:r>
            <a:r>
              <a:rPr lang="en-US" altLang="zh-CN" sz="2400" b="1" dirty="0">
                <a:latin typeface="Times New Roman" panose="02020603050405020304" pitchFamily="18" charset="0"/>
              </a:rPr>
              <a:t>(OpenGL), or </a:t>
            </a:r>
            <a:r>
              <a:rPr lang="en-US" altLang="zh-CN" sz="2400" b="1" dirty="0">
                <a:solidFill>
                  <a:srgbClr val="FF0000"/>
                </a:solidFill>
                <a:latin typeface="Times New Roman" panose="02020603050405020304" pitchFamily="18" charset="0"/>
              </a:rPr>
              <a:t>tile</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纹理图像在表面重复。例子：地上的大理石贴图</a:t>
            </a:r>
          </a:p>
          <a:p>
            <a:endParaRPr lang="zh-CN" altLang="en-US" sz="1200" b="1" dirty="0">
              <a:latin typeface="Times New Roman" panose="02020603050405020304" pitchFamily="18" charset="0"/>
            </a:endParaRPr>
          </a:p>
          <a:p>
            <a:r>
              <a:rPr lang="en-US" altLang="zh-CN" sz="2400" b="1" dirty="0">
                <a:solidFill>
                  <a:srgbClr val="FF0000"/>
                </a:solidFill>
                <a:latin typeface="Times New Roman" panose="02020603050405020304" pitchFamily="18" charset="0"/>
              </a:rPr>
              <a:t>mirror</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纹理图像在表面重复</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但每隔一幅进行翻转</a:t>
            </a:r>
            <a:r>
              <a:rPr lang="en-US" altLang="zh-CN" sz="2400" b="1" dirty="0">
                <a:latin typeface="Times New Roman" panose="02020603050405020304" pitchFamily="18" charset="0"/>
              </a:rPr>
              <a:t>(flipped)</a:t>
            </a:r>
            <a:r>
              <a:rPr lang="zh-CN" altLang="en-US" sz="2400" b="1" dirty="0">
                <a:latin typeface="Times New Roman" panose="02020603050405020304" pitchFamily="18" charset="0"/>
              </a:rPr>
              <a:t>。这样在纹理的边界处，纹理可以保持连续。</a:t>
            </a:r>
          </a:p>
          <a:p>
            <a:endParaRPr lang="en-US" altLang="zh-CN" sz="1200" b="1" dirty="0">
              <a:latin typeface="Times New Roman" panose="02020603050405020304" pitchFamily="18" charset="0"/>
            </a:endParaRPr>
          </a:p>
          <a:p>
            <a:r>
              <a:rPr lang="en-US" altLang="zh-CN" sz="2400" b="1" dirty="0">
                <a:solidFill>
                  <a:srgbClr val="FF0000"/>
                </a:solidFill>
                <a:latin typeface="Times New Roman" panose="02020603050405020304" pitchFamily="18" charset="0"/>
              </a:rPr>
              <a:t>clamp </a:t>
            </a:r>
            <a:r>
              <a:rPr lang="en-US" altLang="zh-CN" sz="2400" b="1" dirty="0">
                <a:latin typeface="Times New Roman" panose="02020603050405020304" pitchFamily="18" charset="0"/>
              </a:rPr>
              <a:t>(DirectX) or </a:t>
            </a:r>
            <a:r>
              <a:rPr lang="en-US" altLang="zh-CN" sz="2400" b="1" dirty="0">
                <a:solidFill>
                  <a:srgbClr val="FF0000"/>
                </a:solidFill>
                <a:latin typeface="Times New Roman" panose="02020603050405020304" pitchFamily="18" charset="0"/>
              </a:rPr>
              <a:t>clamp to edge </a:t>
            </a:r>
            <a:r>
              <a:rPr lang="en-US" altLang="zh-CN" sz="2400" b="1" dirty="0">
                <a:latin typeface="Times New Roman" panose="02020603050405020304" pitchFamily="18" charset="0"/>
              </a:rPr>
              <a:t>(OpenGL): </a:t>
            </a:r>
            <a:r>
              <a:rPr lang="zh-CN" altLang="en-US" sz="2400" b="1" dirty="0">
                <a:latin typeface="Times New Roman" panose="02020603050405020304" pitchFamily="18" charset="0"/>
              </a:rPr>
              <a:t>把</a:t>
            </a:r>
            <a:r>
              <a:rPr lang="en-US" altLang="zh-CN" sz="2400" b="1" dirty="0">
                <a:latin typeface="Times New Roman" panose="02020603050405020304" pitchFamily="18" charset="0"/>
              </a:rPr>
              <a:t>[0,1)</a:t>
            </a:r>
            <a:r>
              <a:rPr lang="zh-CN" altLang="en-US" sz="2400" b="1" dirty="0">
                <a:latin typeface="Times New Roman" panose="02020603050405020304" pitchFamily="18" charset="0"/>
              </a:rPr>
              <a:t>范围之外的进行截断。截断到</a:t>
            </a:r>
            <a:r>
              <a:rPr lang="en-US" altLang="zh-CN" sz="2400" b="1" dirty="0">
                <a:latin typeface="Times New Roman" panose="02020603050405020304" pitchFamily="18" charset="0"/>
              </a:rPr>
              <a:t>[0,1)</a:t>
            </a:r>
            <a:r>
              <a:rPr lang="zh-CN" altLang="en-US" sz="2400" b="1" dirty="0">
                <a:latin typeface="Times New Roman" panose="02020603050405020304" pitchFamily="18" charset="0"/>
              </a:rPr>
              <a:t>内的半个纹素。</a:t>
            </a:r>
          </a:p>
          <a:p>
            <a:endParaRPr lang="zh-CN" altLang="en-US" sz="1200" b="1" dirty="0">
              <a:latin typeface="Times New Roman" panose="02020603050405020304" pitchFamily="18" charset="0"/>
            </a:endParaRPr>
          </a:p>
          <a:p>
            <a:r>
              <a:rPr lang="en-US" altLang="zh-CN" sz="2400" b="1" dirty="0">
                <a:solidFill>
                  <a:srgbClr val="FF0000"/>
                </a:solidFill>
                <a:latin typeface="Times New Roman" panose="02020603050405020304" pitchFamily="18" charset="0"/>
              </a:rPr>
              <a:t>border</a:t>
            </a:r>
            <a:r>
              <a:rPr lang="en-US" altLang="zh-CN" sz="2400" b="1" dirty="0">
                <a:latin typeface="Times New Roman" panose="02020603050405020304" pitchFamily="18" charset="0"/>
              </a:rPr>
              <a:t> (DirectX) or </a:t>
            </a:r>
            <a:r>
              <a:rPr lang="en-US" altLang="zh-CN" sz="2400" b="1" dirty="0">
                <a:solidFill>
                  <a:srgbClr val="FF0000"/>
                </a:solidFill>
                <a:latin typeface="Times New Roman" panose="02020603050405020304" pitchFamily="18" charset="0"/>
              </a:rPr>
              <a:t>clamp to border </a:t>
            </a:r>
            <a:r>
              <a:rPr lang="en-US" altLang="zh-CN" sz="2400" b="1" dirty="0">
                <a:latin typeface="Times New Roman" panose="02020603050405020304" pitchFamily="18" charset="0"/>
              </a:rPr>
              <a:t>(OpenGL):</a:t>
            </a:r>
            <a:r>
              <a:rPr lang="zh-CN" altLang="en-US" sz="2400" b="1" dirty="0">
                <a:latin typeface="Times New Roman" panose="02020603050405020304" pitchFamily="18" charset="0"/>
              </a:rPr>
              <a:t>参数范围在</a:t>
            </a:r>
            <a:r>
              <a:rPr lang="en-US" altLang="zh-CN" sz="2400" b="1" dirty="0">
                <a:latin typeface="Times New Roman" panose="02020603050405020304" pitchFamily="18" charset="0"/>
              </a:rPr>
              <a:t>[0,1)</a:t>
            </a:r>
            <a:r>
              <a:rPr lang="zh-CN" altLang="en-US" sz="2400" b="1" dirty="0">
                <a:latin typeface="Times New Roman" panose="02020603050405020304" pitchFamily="18" charset="0"/>
              </a:rPr>
              <a:t> 之外的用单独定义的边界颜色或把纹理的边作为边界。用于在表面上印花样，地形绘制中相邻纹理的缝合。截断到</a:t>
            </a:r>
            <a:r>
              <a:rPr lang="en-US" altLang="zh-CN" sz="2400" b="1" dirty="0">
                <a:latin typeface="Times New Roman" panose="02020603050405020304" pitchFamily="18" charset="0"/>
              </a:rPr>
              <a:t>[0,1)</a:t>
            </a:r>
            <a:r>
              <a:rPr lang="zh-CN" altLang="en-US" sz="2400" b="1" dirty="0">
                <a:latin typeface="Times New Roman" panose="02020603050405020304" pitchFamily="18" charset="0"/>
              </a:rPr>
              <a:t>外的半个纹素。</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OBJ0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5" y="78658"/>
            <a:ext cx="9059813" cy="6695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utoShape 6"/>
          <p:cNvSpPr>
            <a:spLocks noChangeArrowheads="1"/>
          </p:cNvSpPr>
          <p:nvPr/>
        </p:nvSpPr>
        <p:spPr bwMode="auto">
          <a:xfrm>
            <a:off x="1455174" y="546253"/>
            <a:ext cx="1574647" cy="527050"/>
          </a:xfrm>
          <a:prstGeom prst="wedgeRoundRectCallout">
            <a:avLst>
              <a:gd name="adj1" fmla="val 97014"/>
              <a:gd name="adj2" fmla="val 151300"/>
              <a:gd name="adj3" fmla="val 16667"/>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smtClean="0"/>
              <a:t>镜面反射</a:t>
            </a:r>
            <a:endParaRPr lang="zh-CN" altLang="en-US" dirty="0"/>
          </a:p>
        </p:txBody>
      </p:sp>
      <p:sp>
        <p:nvSpPr>
          <p:cNvPr id="4" name="AutoShape 6"/>
          <p:cNvSpPr>
            <a:spLocks noChangeArrowheads="1"/>
          </p:cNvSpPr>
          <p:nvPr/>
        </p:nvSpPr>
        <p:spPr bwMode="auto">
          <a:xfrm>
            <a:off x="947328" y="1436072"/>
            <a:ext cx="1330325" cy="527050"/>
          </a:xfrm>
          <a:prstGeom prst="wedgeRoundRectCallout">
            <a:avLst>
              <a:gd name="adj1" fmla="val 97014"/>
              <a:gd name="adj2" fmla="val 151300"/>
              <a:gd name="adj3" fmla="val 16667"/>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smtClean="0"/>
              <a:t>漫反射</a:t>
            </a:r>
            <a:endParaRPr lang="zh-CN" altLang="en-US" dirty="0"/>
          </a:p>
        </p:txBody>
      </p:sp>
      <p:sp>
        <p:nvSpPr>
          <p:cNvPr id="6" name="AutoShape 6"/>
          <p:cNvSpPr>
            <a:spLocks noChangeArrowheads="1"/>
          </p:cNvSpPr>
          <p:nvPr/>
        </p:nvSpPr>
        <p:spPr bwMode="auto">
          <a:xfrm>
            <a:off x="588451" y="3670786"/>
            <a:ext cx="1330325" cy="527050"/>
          </a:xfrm>
          <a:prstGeom prst="wedgeRoundRectCallout">
            <a:avLst>
              <a:gd name="adj1" fmla="val 97014"/>
              <a:gd name="adj2" fmla="val 82276"/>
              <a:gd name="adj3" fmla="val 16667"/>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smtClean="0"/>
              <a:t>环境光</a:t>
            </a:r>
            <a:endParaRPr lang="zh-CN" altLang="en-US" dirty="0"/>
          </a:p>
        </p:txBody>
      </p:sp>
      <p:sp>
        <p:nvSpPr>
          <p:cNvPr id="11" name="AutoShape 6"/>
          <p:cNvSpPr>
            <a:spLocks noChangeArrowheads="1"/>
          </p:cNvSpPr>
          <p:nvPr/>
        </p:nvSpPr>
        <p:spPr bwMode="auto">
          <a:xfrm>
            <a:off x="1045651" y="5168233"/>
            <a:ext cx="1330325" cy="527050"/>
          </a:xfrm>
          <a:prstGeom prst="wedgeRoundRectCallout">
            <a:avLst>
              <a:gd name="adj1" fmla="val 117708"/>
              <a:gd name="adj2" fmla="val 82276"/>
              <a:gd name="adj3" fmla="val 16667"/>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smtClean="0"/>
              <a:t>阴影</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nimBg="1" autoUpdateAnimBg="0"/>
      <p:bldP spid="6" grpId="0" animBg="1" autoUpdateAnimBg="0"/>
      <p:bldP spid="11"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50" name="Rectangle 6"/>
          <p:cNvSpPr>
            <a:spLocks noGrp="1" noChangeArrowheads="1"/>
          </p:cNvSpPr>
          <p:nvPr>
            <p:ph type="title"/>
          </p:nvPr>
        </p:nvSpPr>
        <p:spPr>
          <a:xfrm>
            <a:off x="789683" y="390663"/>
            <a:ext cx="7814567" cy="764704"/>
          </a:xfrm>
        </p:spPr>
        <p:txBody>
          <a:bodyPr/>
          <a:lstStyle/>
          <a:p>
            <a:r>
              <a:rPr lang="zh-CN" altLang="en-US" sz="4000" b="1" dirty="0"/>
              <a:t>例子</a:t>
            </a:r>
          </a:p>
        </p:txBody>
      </p:sp>
      <p:pic>
        <p:nvPicPr>
          <p:cNvPr id="390149" name="Picture 5" descr="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950" y="1844675"/>
            <a:ext cx="8820150" cy="1982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0152" name="Text Box 8"/>
          <p:cNvSpPr txBox="1">
            <a:spLocks noChangeArrowheads="1"/>
          </p:cNvSpPr>
          <p:nvPr/>
        </p:nvSpPr>
        <p:spPr bwMode="auto">
          <a:xfrm>
            <a:off x="395288" y="4365625"/>
            <a:ext cx="8208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sz="2400">
              <a:latin typeface="Arial" panose="020B0604020202020204" pitchFamily="34" charset="0"/>
            </a:endParaRPr>
          </a:p>
        </p:txBody>
      </p:sp>
      <p:sp>
        <p:nvSpPr>
          <p:cNvPr id="390153" name="Text Box 9"/>
          <p:cNvSpPr txBox="1">
            <a:spLocks noChangeArrowheads="1"/>
          </p:cNvSpPr>
          <p:nvPr/>
        </p:nvSpPr>
        <p:spPr bwMode="auto">
          <a:xfrm>
            <a:off x="250825" y="4076700"/>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latin typeface="Arial" panose="020B0604020202020204" pitchFamily="34" charset="0"/>
              </a:rPr>
              <a:t>   repeat       mirror          clamp          border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0" y="404813"/>
            <a:ext cx="91440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en-US" altLang="zh-CN" sz="3200" b="1" dirty="0">
                <a:solidFill>
                  <a:srgbClr val="000000"/>
                </a:solidFill>
                <a:latin typeface="Times New Roman" panose="02020603050405020304" pitchFamily="18" charset="0"/>
                <a:ea typeface="华文新魏" panose="02010800040101010101" pitchFamily="2" charset="-122"/>
              </a:rPr>
              <a:t> </a:t>
            </a:r>
            <a:r>
              <a:rPr kumimoji="1" lang="en-US" altLang="zh-CN" sz="2800" b="1" dirty="0">
                <a:solidFill>
                  <a:srgbClr val="000000"/>
                </a:solidFill>
                <a:latin typeface="宋体" panose="02010600030101010101" pitchFamily="2" charset="-122"/>
              </a:rPr>
              <a:t>§</a:t>
            </a:r>
            <a:r>
              <a:rPr kumimoji="1" lang="en-US" altLang="zh-CN" sz="3200" b="1" dirty="0">
                <a:solidFill>
                  <a:srgbClr val="000000"/>
                </a:solidFill>
                <a:latin typeface="Times New Roman" panose="02020603050405020304" pitchFamily="18" charset="0"/>
                <a:ea typeface="华文新魏" panose="02010800040101010101" pitchFamily="2" charset="-122"/>
              </a:rPr>
              <a:t>8.5.3  </a:t>
            </a:r>
            <a:r>
              <a:rPr kumimoji="1" lang="zh-CN" altLang="en-US" sz="3200" b="1" dirty="0">
                <a:solidFill>
                  <a:srgbClr val="000000"/>
                </a:solidFill>
                <a:latin typeface="Times New Roman" panose="02020603050405020304" pitchFamily="18" charset="0"/>
                <a:ea typeface="华文新魏" panose="02010800040101010101" pitchFamily="2" charset="-122"/>
              </a:rPr>
              <a:t>几何</a:t>
            </a:r>
            <a:r>
              <a:rPr kumimoji="1" lang="zh-TW" altLang="en-US" sz="3200" b="1" dirty="0">
                <a:solidFill>
                  <a:srgbClr val="000000"/>
                </a:solidFill>
                <a:latin typeface="Times New Roman" panose="02020603050405020304" pitchFamily="18" charset="0"/>
                <a:ea typeface="华文新魏" panose="02010800040101010101" pitchFamily="2" charset="-122"/>
              </a:rPr>
              <a:t>纹理映射</a:t>
            </a:r>
            <a:r>
              <a:rPr kumimoji="1" lang="zh-CN" altLang="en-US" sz="3200" b="1" dirty="0">
                <a:solidFill>
                  <a:srgbClr val="000000"/>
                </a:solidFill>
                <a:latin typeface="Times New Roman" panose="02020603050405020304" pitchFamily="18" charset="0"/>
                <a:ea typeface="华文新魏" panose="02010800040101010101" pitchFamily="2" charset="-122"/>
              </a:rPr>
              <a:t> </a:t>
            </a:r>
          </a:p>
        </p:txBody>
      </p:sp>
      <p:sp>
        <p:nvSpPr>
          <p:cNvPr id="90115" name="Rectangle 3"/>
          <p:cNvSpPr>
            <a:spLocks noChangeArrowheads="1"/>
          </p:cNvSpPr>
          <p:nvPr/>
        </p:nvSpPr>
        <p:spPr bwMode="auto">
          <a:xfrm>
            <a:off x="50800" y="1003300"/>
            <a:ext cx="8964613" cy="500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5000"/>
              </a:lnSpc>
            </a:pP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如果对现实生活中的某个表面粗糙、存在细小凹凸的物体拍摄一幅数字图像，然后将它映射到指定的光滑物体表面上，期望由此绘制出来的图像可以产生被映射表面的粗糙、凹凸不平效果，最后会发现结果并不能令人满意，物体表面只是被绘制上了粗糙的花纹图案，但看起来感觉仍然是光滑的。</a:t>
            </a:r>
          </a:p>
          <a:p>
            <a:pPr algn="just" eaLnBrk="1" hangingPunct="1">
              <a:lnSpc>
                <a:spcPct val="95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事实上，粗糙表面不同于光滑表面之处在于粗糙表面的法矢量具有一个比较小的随机分量，这使得其上的光线反射方向也具有</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定的随机分量。</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B1inn</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注意到这个问题，于是想了一种办法用来扰动表面法矢，表面法矢量的扰动导致表面光亮度的突变，从面产生表面凹凸不平的真实感效果。</a:t>
            </a:r>
          </a:p>
          <a:p>
            <a:pPr algn="just" eaLnBrk="1" hangingPunct="1">
              <a:lnSpc>
                <a:spcPct val="95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B1inn</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对表面法矢进行扰动的方法是，在表面任一点处沿其法向附加一微小增量，从而生成一张新的表面，计算新生成的表面</a:t>
            </a:r>
            <a:r>
              <a:rPr kumimoji="1" lang="en-US" altLang="zh-CN" sz="26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i</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：点的法矢量以取代原表面上相应点的法矢量。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box(in)">
                                      <p:cBhvr>
                                        <p:cTn id="7" dur="1000"/>
                                        <p:tgtEl>
                                          <p:spTgt spid="91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0" y="476250"/>
            <a:ext cx="914400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5000"/>
              </a:lnSpc>
            </a:pP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设表面的参数方程为</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P=P(u</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v)</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，表面上任何一点的单位法矢量为</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N(u</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v)</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，纹理函数</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F(u</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v)</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给出表面上每一点沿着其法向的位移量，则新生成的表面为：</a:t>
            </a:r>
          </a:p>
        </p:txBody>
      </p:sp>
      <p:pic>
        <p:nvPicPr>
          <p:cNvPr id="911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73238"/>
            <a:ext cx="4033837" cy="468312"/>
          </a:xfrm>
          <a:prstGeom prst="rect">
            <a:avLst/>
          </a:prstGeom>
          <a:noFill/>
          <a:ln w="38100" cmpd="dbl"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91140" name="Group 4"/>
          <p:cNvGrpSpPr/>
          <p:nvPr/>
        </p:nvGrpSpPr>
        <p:grpSpPr bwMode="auto">
          <a:xfrm>
            <a:off x="5508625" y="1628775"/>
            <a:ext cx="3384550" cy="798513"/>
            <a:chOff x="3470" y="1026"/>
            <a:chExt cx="2132" cy="503"/>
          </a:xfrm>
        </p:grpSpPr>
        <p:pic>
          <p:nvPicPr>
            <p:cNvPr id="911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4" y="1026"/>
              <a:ext cx="1588" cy="503"/>
            </a:xfrm>
            <a:prstGeom prst="rect">
              <a:avLst/>
            </a:prstGeom>
            <a:noFill/>
            <a:ln w="38100" cmpd="dbl"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46" name="Rectangle 6"/>
            <p:cNvSpPr>
              <a:spLocks noChangeArrowheads="1"/>
            </p:cNvSpPr>
            <p:nvPr/>
          </p:nvSpPr>
          <p:spPr bwMode="auto">
            <a:xfrm>
              <a:off x="3470" y="1117"/>
              <a:ext cx="67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5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其中：</a:t>
              </a:r>
            </a:p>
          </p:txBody>
        </p:sp>
      </p:grpSp>
      <p:pic>
        <p:nvPicPr>
          <p:cNvPr id="9114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644900"/>
            <a:ext cx="2362200" cy="2316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114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644900"/>
            <a:ext cx="2378075" cy="232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43" name="Rectangle 9"/>
          <p:cNvSpPr>
            <a:spLocks noChangeArrowheads="1"/>
          </p:cNvSpPr>
          <p:nvPr/>
        </p:nvSpPr>
        <p:spPr bwMode="auto">
          <a:xfrm>
            <a:off x="-12700" y="2492375"/>
            <a:ext cx="91567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5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新表面的法向量可以有</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P´(u</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v)</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的两个偏导数叉乘得到：</a:t>
            </a:r>
          </a:p>
        </p:txBody>
      </p:sp>
      <p:pic>
        <p:nvPicPr>
          <p:cNvPr id="9114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4" y="3068638"/>
            <a:ext cx="3478109" cy="360362"/>
          </a:xfrm>
          <a:prstGeom prst="rect">
            <a:avLst/>
          </a:prstGeom>
          <a:noFill/>
          <a:ln w="57150" cmpd="thinThick"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087744" y="287239"/>
            <a:ext cx="7814567" cy="764704"/>
          </a:xfrm>
        </p:spPr>
        <p:txBody>
          <a:bodyPr/>
          <a:lstStyle/>
          <a:p>
            <a:pPr eaLnBrk="1" hangingPunct="1"/>
            <a:r>
              <a:rPr kumimoji="1" lang="zh-CN" altLang="en-US" b="1" dirty="0">
                <a:solidFill>
                  <a:srgbClr val="000000"/>
                </a:solidFill>
                <a:latin typeface="Times New Roman" panose="02020603050405020304" pitchFamily="18" charset="0"/>
                <a:ea typeface="华文新魏" panose="02010800040101010101" pitchFamily="2" charset="-122"/>
              </a:rPr>
              <a:t>几何</a:t>
            </a:r>
            <a:r>
              <a:rPr kumimoji="1" lang="zh-TW" altLang="en-US" b="1" dirty="0">
                <a:solidFill>
                  <a:srgbClr val="000000"/>
                </a:solidFill>
                <a:latin typeface="Times New Roman" panose="02020603050405020304" pitchFamily="18" charset="0"/>
                <a:ea typeface="华文新魏" panose="02010800040101010101" pitchFamily="2" charset="-122"/>
              </a:rPr>
              <a:t>纹理映射</a:t>
            </a:r>
            <a:endParaRPr lang="zh-CN" altLang="en-US" sz="3200" dirty="0" smtClean="0">
              <a:solidFill>
                <a:srgbClr val="800000"/>
              </a:solidFill>
              <a:ea typeface="黑体" panose="02010609060101010101" pitchFamily="49" charset="-122"/>
            </a:endParaRPr>
          </a:p>
        </p:txBody>
      </p:sp>
      <p:sp>
        <p:nvSpPr>
          <p:cNvPr id="51203" name="Rectangle 3"/>
          <p:cNvSpPr>
            <a:spLocks noGrp="1" noChangeArrowheads="1"/>
          </p:cNvSpPr>
          <p:nvPr>
            <p:ph type="body" idx="1"/>
          </p:nvPr>
        </p:nvSpPr>
        <p:spPr/>
        <p:txBody>
          <a:bodyPr/>
          <a:lstStyle/>
          <a:p>
            <a:pPr eaLnBrk="1" hangingPunct="1"/>
            <a:r>
              <a:rPr lang="zh-CN" altLang="en-US" dirty="0" smtClean="0"/>
              <a:t>几何纹理：</a:t>
            </a:r>
          </a:p>
        </p:txBody>
      </p:sp>
      <p:grpSp>
        <p:nvGrpSpPr>
          <p:cNvPr id="51204" name="Group 4"/>
          <p:cNvGrpSpPr>
            <a:grpSpLocks/>
          </p:cNvGrpSpPr>
          <p:nvPr/>
        </p:nvGrpSpPr>
        <p:grpSpPr bwMode="auto">
          <a:xfrm>
            <a:off x="1368169" y="1941489"/>
            <a:ext cx="1298575" cy="647700"/>
            <a:chOff x="928" y="3113"/>
            <a:chExt cx="818" cy="408"/>
          </a:xfrm>
        </p:grpSpPr>
        <p:sp>
          <p:nvSpPr>
            <p:cNvPr id="51227" name="Freeform 5"/>
            <p:cNvSpPr>
              <a:spLocks/>
            </p:cNvSpPr>
            <p:nvPr/>
          </p:nvSpPr>
          <p:spPr bwMode="auto">
            <a:xfrm>
              <a:off x="930" y="3385"/>
              <a:ext cx="816" cy="136"/>
            </a:xfrm>
            <a:custGeom>
              <a:avLst/>
              <a:gdLst>
                <a:gd name="T0" fmla="*/ 0 w 1043"/>
                <a:gd name="T1" fmla="*/ 137 h 137"/>
                <a:gd name="T2" fmla="*/ 498 w 1043"/>
                <a:gd name="T3" fmla="*/ 0 h 137"/>
                <a:gd name="T4" fmla="*/ 1043 w 1043"/>
                <a:gd name="T5" fmla="*/ 137 h 137"/>
                <a:gd name="T6" fmla="*/ 0 60000 65536"/>
                <a:gd name="T7" fmla="*/ 0 60000 65536"/>
                <a:gd name="T8" fmla="*/ 0 60000 65536"/>
                <a:gd name="T9" fmla="*/ 0 w 1043"/>
                <a:gd name="T10" fmla="*/ 0 h 137"/>
                <a:gd name="T11" fmla="*/ 1043 w 1043"/>
                <a:gd name="T12" fmla="*/ 137 h 137"/>
              </a:gdLst>
              <a:ahLst/>
              <a:cxnLst>
                <a:cxn ang="T6">
                  <a:pos x="T0" y="T1"/>
                </a:cxn>
                <a:cxn ang="T7">
                  <a:pos x="T2" y="T3"/>
                </a:cxn>
                <a:cxn ang="T8">
                  <a:pos x="T4" y="T5"/>
                </a:cxn>
              </a:cxnLst>
              <a:rect l="T9" t="T10" r="T11" b="T12"/>
              <a:pathLst>
                <a:path w="1043" h="137">
                  <a:moveTo>
                    <a:pt x="0" y="137"/>
                  </a:moveTo>
                  <a:cubicBezTo>
                    <a:pt x="162" y="68"/>
                    <a:pt x="324" y="0"/>
                    <a:pt x="498" y="0"/>
                  </a:cubicBezTo>
                  <a:cubicBezTo>
                    <a:pt x="672" y="0"/>
                    <a:pt x="857" y="68"/>
                    <a:pt x="1043"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228" name="Line 6"/>
            <p:cNvSpPr>
              <a:spLocks noChangeShapeType="1"/>
            </p:cNvSpPr>
            <p:nvPr/>
          </p:nvSpPr>
          <p:spPr bwMode="auto">
            <a:xfrm flipH="1" flipV="1">
              <a:off x="928" y="3205"/>
              <a:ext cx="122" cy="2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29" name="Line 7"/>
            <p:cNvSpPr>
              <a:spLocks noChangeShapeType="1"/>
            </p:cNvSpPr>
            <p:nvPr/>
          </p:nvSpPr>
          <p:spPr bwMode="auto">
            <a:xfrm flipH="1" flipV="1">
              <a:off x="1050" y="3158"/>
              <a:ext cx="92" cy="2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30" name="Line 8"/>
            <p:cNvSpPr>
              <a:spLocks noChangeShapeType="1"/>
            </p:cNvSpPr>
            <p:nvPr/>
          </p:nvSpPr>
          <p:spPr bwMode="auto">
            <a:xfrm flipH="1" flipV="1">
              <a:off x="1187" y="3124"/>
              <a:ext cx="54" cy="2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31" name="Line 9"/>
            <p:cNvSpPr>
              <a:spLocks noChangeShapeType="1"/>
            </p:cNvSpPr>
            <p:nvPr/>
          </p:nvSpPr>
          <p:spPr bwMode="auto">
            <a:xfrm flipH="1" flipV="1">
              <a:off x="1338" y="3113"/>
              <a:ext cx="0" cy="2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32" name="Line 10"/>
            <p:cNvSpPr>
              <a:spLocks noChangeShapeType="1"/>
            </p:cNvSpPr>
            <p:nvPr/>
          </p:nvSpPr>
          <p:spPr bwMode="auto">
            <a:xfrm flipV="1">
              <a:off x="1429" y="3113"/>
              <a:ext cx="4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33" name="Line 11"/>
            <p:cNvSpPr>
              <a:spLocks noChangeShapeType="1"/>
            </p:cNvSpPr>
            <p:nvPr/>
          </p:nvSpPr>
          <p:spPr bwMode="auto">
            <a:xfrm flipV="1">
              <a:off x="1505" y="3158"/>
              <a:ext cx="74" cy="2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34" name="Line 12"/>
            <p:cNvSpPr>
              <a:spLocks noChangeShapeType="1"/>
            </p:cNvSpPr>
            <p:nvPr/>
          </p:nvSpPr>
          <p:spPr bwMode="auto">
            <a:xfrm flipV="1">
              <a:off x="1596" y="3209"/>
              <a:ext cx="109" cy="2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51205" name="Group 13"/>
          <p:cNvGrpSpPr>
            <a:grpSpLocks/>
          </p:cNvGrpSpPr>
          <p:nvPr/>
        </p:nvGrpSpPr>
        <p:grpSpPr bwMode="auto">
          <a:xfrm>
            <a:off x="3674806" y="1797026"/>
            <a:ext cx="1655763" cy="863600"/>
            <a:chOff x="2744" y="2931"/>
            <a:chExt cx="1043" cy="544"/>
          </a:xfrm>
        </p:grpSpPr>
        <p:sp>
          <p:nvSpPr>
            <p:cNvPr id="51224" name="Freeform 14"/>
            <p:cNvSpPr>
              <a:spLocks/>
            </p:cNvSpPr>
            <p:nvPr/>
          </p:nvSpPr>
          <p:spPr bwMode="auto">
            <a:xfrm>
              <a:off x="2744" y="3158"/>
              <a:ext cx="862" cy="136"/>
            </a:xfrm>
            <a:custGeom>
              <a:avLst/>
              <a:gdLst>
                <a:gd name="T0" fmla="*/ 0 w 771"/>
                <a:gd name="T1" fmla="*/ 98 h 143"/>
                <a:gd name="T2" fmla="*/ 136 w 771"/>
                <a:gd name="T3" fmla="*/ 7 h 143"/>
                <a:gd name="T4" fmla="*/ 272 w 771"/>
                <a:gd name="T5" fmla="*/ 98 h 143"/>
                <a:gd name="T6" fmla="*/ 408 w 771"/>
                <a:gd name="T7" fmla="*/ 7 h 143"/>
                <a:gd name="T8" fmla="*/ 499 w 771"/>
                <a:gd name="T9" fmla="*/ 98 h 143"/>
                <a:gd name="T10" fmla="*/ 635 w 771"/>
                <a:gd name="T11" fmla="*/ 7 h 143"/>
                <a:gd name="T12" fmla="*/ 771 w 771"/>
                <a:gd name="T13" fmla="*/ 143 h 143"/>
                <a:gd name="T14" fmla="*/ 0 60000 65536"/>
                <a:gd name="T15" fmla="*/ 0 60000 65536"/>
                <a:gd name="T16" fmla="*/ 0 60000 65536"/>
                <a:gd name="T17" fmla="*/ 0 60000 65536"/>
                <a:gd name="T18" fmla="*/ 0 60000 65536"/>
                <a:gd name="T19" fmla="*/ 0 60000 65536"/>
                <a:gd name="T20" fmla="*/ 0 60000 65536"/>
                <a:gd name="T21" fmla="*/ 0 w 771"/>
                <a:gd name="T22" fmla="*/ 0 h 143"/>
                <a:gd name="T23" fmla="*/ 771 w 771"/>
                <a:gd name="T24" fmla="*/ 143 h 1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1" h="143">
                  <a:moveTo>
                    <a:pt x="0" y="98"/>
                  </a:moveTo>
                  <a:cubicBezTo>
                    <a:pt x="45" y="52"/>
                    <a:pt x="91" y="7"/>
                    <a:pt x="136" y="7"/>
                  </a:cubicBezTo>
                  <a:cubicBezTo>
                    <a:pt x="181" y="7"/>
                    <a:pt x="227" y="98"/>
                    <a:pt x="272" y="98"/>
                  </a:cubicBezTo>
                  <a:cubicBezTo>
                    <a:pt x="317" y="98"/>
                    <a:pt x="370" y="7"/>
                    <a:pt x="408" y="7"/>
                  </a:cubicBezTo>
                  <a:cubicBezTo>
                    <a:pt x="446" y="7"/>
                    <a:pt x="461" y="98"/>
                    <a:pt x="499" y="98"/>
                  </a:cubicBezTo>
                  <a:cubicBezTo>
                    <a:pt x="537" y="98"/>
                    <a:pt x="590" y="0"/>
                    <a:pt x="635" y="7"/>
                  </a:cubicBezTo>
                  <a:cubicBezTo>
                    <a:pt x="680" y="14"/>
                    <a:pt x="733" y="128"/>
                    <a:pt x="771" y="143"/>
                  </a:cubicBez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225" name="Line 15"/>
            <p:cNvSpPr>
              <a:spLocks noChangeShapeType="1"/>
            </p:cNvSpPr>
            <p:nvPr/>
          </p:nvSpPr>
          <p:spPr bwMode="auto">
            <a:xfrm>
              <a:off x="2744" y="3475"/>
              <a:ext cx="104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26" name="Line 16"/>
            <p:cNvSpPr>
              <a:spLocks noChangeShapeType="1"/>
            </p:cNvSpPr>
            <p:nvPr/>
          </p:nvSpPr>
          <p:spPr bwMode="auto">
            <a:xfrm flipV="1">
              <a:off x="2744" y="2931"/>
              <a:ext cx="0" cy="5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51206" name="Freeform 17"/>
          <p:cNvSpPr>
            <a:spLocks/>
          </p:cNvSpPr>
          <p:nvPr/>
        </p:nvSpPr>
        <p:spPr bwMode="auto">
          <a:xfrm>
            <a:off x="6250346" y="2639221"/>
            <a:ext cx="1368425" cy="215900"/>
          </a:xfrm>
          <a:custGeom>
            <a:avLst/>
            <a:gdLst>
              <a:gd name="T0" fmla="*/ 0 w 771"/>
              <a:gd name="T1" fmla="*/ 98 h 143"/>
              <a:gd name="T2" fmla="*/ 136 w 771"/>
              <a:gd name="T3" fmla="*/ 7 h 143"/>
              <a:gd name="T4" fmla="*/ 272 w 771"/>
              <a:gd name="T5" fmla="*/ 98 h 143"/>
              <a:gd name="T6" fmla="*/ 408 w 771"/>
              <a:gd name="T7" fmla="*/ 7 h 143"/>
              <a:gd name="T8" fmla="*/ 499 w 771"/>
              <a:gd name="T9" fmla="*/ 98 h 143"/>
              <a:gd name="T10" fmla="*/ 635 w 771"/>
              <a:gd name="T11" fmla="*/ 7 h 143"/>
              <a:gd name="T12" fmla="*/ 771 w 771"/>
              <a:gd name="T13" fmla="*/ 143 h 143"/>
              <a:gd name="T14" fmla="*/ 0 60000 65536"/>
              <a:gd name="T15" fmla="*/ 0 60000 65536"/>
              <a:gd name="T16" fmla="*/ 0 60000 65536"/>
              <a:gd name="T17" fmla="*/ 0 60000 65536"/>
              <a:gd name="T18" fmla="*/ 0 60000 65536"/>
              <a:gd name="T19" fmla="*/ 0 60000 65536"/>
              <a:gd name="T20" fmla="*/ 0 60000 65536"/>
              <a:gd name="T21" fmla="*/ 0 w 771"/>
              <a:gd name="T22" fmla="*/ 0 h 143"/>
              <a:gd name="T23" fmla="*/ 771 w 771"/>
              <a:gd name="T24" fmla="*/ 143 h 1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1" h="143">
                <a:moveTo>
                  <a:pt x="0" y="98"/>
                </a:moveTo>
                <a:cubicBezTo>
                  <a:pt x="45" y="52"/>
                  <a:pt x="91" y="7"/>
                  <a:pt x="136" y="7"/>
                </a:cubicBezTo>
                <a:cubicBezTo>
                  <a:pt x="181" y="7"/>
                  <a:pt x="227" y="98"/>
                  <a:pt x="272" y="98"/>
                </a:cubicBezTo>
                <a:cubicBezTo>
                  <a:pt x="317" y="98"/>
                  <a:pt x="370" y="7"/>
                  <a:pt x="408" y="7"/>
                </a:cubicBezTo>
                <a:cubicBezTo>
                  <a:pt x="446" y="7"/>
                  <a:pt x="461" y="98"/>
                  <a:pt x="499" y="98"/>
                </a:cubicBezTo>
                <a:cubicBezTo>
                  <a:pt x="537" y="98"/>
                  <a:pt x="590" y="0"/>
                  <a:pt x="635" y="7"/>
                </a:cubicBezTo>
                <a:cubicBezTo>
                  <a:pt x="680" y="14"/>
                  <a:pt x="733" y="128"/>
                  <a:pt x="771" y="143"/>
                </a:cubicBez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51207" name="Group 18"/>
          <p:cNvGrpSpPr>
            <a:grpSpLocks/>
          </p:cNvGrpSpPr>
          <p:nvPr/>
        </p:nvGrpSpPr>
        <p:grpSpPr bwMode="auto">
          <a:xfrm>
            <a:off x="6264019" y="2084364"/>
            <a:ext cx="1298575" cy="576262"/>
            <a:chOff x="4012" y="3203"/>
            <a:chExt cx="818" cy="363"/>
          </a:xfrm>
        </p:grpSpPr>
        <p:sp>
          <p:nvSpPr>
            <p:cNvPr id="51216" name="Freeform 19"/>
            <p:cNvSpPr>
              <a:spLocks/>
            </p:cNvSpPr>
            <p:nvPr/>
          </p:nvSpPr>
          <p:spPr bwMode="auto">
            <a:xfrm>
              <a:off x="4014" y="3430"/>
              <a:ext cx="816" cy="136"/>
            </a:xfrm>
            <a:custGeom>
              <a:avLst/>
              <a:gdLst>
                <a:gd name="T0" fmla="*/ 0 w 1043"/>
                <a:gd name="T1" fmla="*/ 137 h 137"/>
                <a:gd name="T2" fmla="*/ 498 w 1043"/>
                <a:gd name="T3" fmla="*/ 0 h 137"/>
                <a:gd name="T4" fmla="*/ 1043 w 1043"/>
                <a:gd name="T5" fmla="*/ 137 h 137"/>
                <a:gd name="T6" fmla="*/ 0 60000 65536"/>
                <a:gd name="T7" fmla="*/ 0 60000 65536"/>
                <a:gd name="T8" fmla="*/ 0 60000 65536"/>
                <a:gd name="T9" fmla="*/ 0 w 1043"/>
                <a:gd name="T10" fmla="*/ 0 h 137"/>
                <a:gd name="T11" fmla="*/ 1043 w 1043"/>
                <a:gd name="T12" fmla="*/ 137 h 137"/>
              </a:gdLst>
              <a:ahLst/>
              <a:cxnLst>
                <a:cxn ang="T6">
                  <a:pos x="T0" y="T1"/>
                </a:cxn>
                <a:cxn ang="T7">
                  <a:pos x="T2" y="T3"/>
                </a:cxn>
                <a:cxn ang="T8">
                  <a:pos x="T4" y="T5"/>
                </a:cxn>
              </a:cxnLst>
              <a:rect l="T9" t="T10" r="T11" b="T12"/>
              <a:pathLst>
                <a:path w="1043" h="137">
                  <a:moveTo>
                    <a:pt x="0" y="137"/>
                  </a:moveTo>
                  <a:cubicBezTo>
                    <a:pt x="162" y="68"/>
                    <a:pt x="324" y="0"/>
                    <a:pt x="498" y="0"/>
                  </a:cubicBezTo>
                  <a:cubicBezTo>
                    <a:pt x="672" y="0"/>
                    <a:pt x="857" y="68"/>
                    <a:pt x="1043"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217" name="Line 20"/>
            <p:cNvSpPr>
              <a:spLocks noChangeShapeType="1"/>
            </p:cNvSpPr>
            <p:nvPr/>
          </p:nvSpPr>
          <p:spPr bwMode="auto">
            <a:xfrm flipH="1" flipV="1">
              <a:off x="4012" y="3250"/>
              <a:ext cx="122" cy="2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18" name="Line 21"/>
            <p:cNvSpPr>
              <a:spLocks noChangeShapeType="1"/>
            </p:cNvSpPr>
            <p:nvPr/>
          </p:nvSpPr>
          <p:spPr bwMode="auto">
            <a:xfrm flipH="1" flipV="1">
              <a:off x="4134" y="3203"/>
              <a:ext cx="92" cy="2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19" name="Line 22"/>
            <p:cNvSpPr>
              <a:spLocks noChangeShapeType="1"/>
            </p:cNvSpPr>
            <p:nvPr/>
          </p:nvSpPr>
          <p:spPr bwMode="auto">
            <a:xfrm flipH="1" flipV="1">
              <a:off x="4299" y="3297"/>
              <a:ext cx="26" cy="1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20" name="Line 23"/>
            <p:cNvSpPr>
              <a:spLocks noChangeShapeType="1"/>
            </p:cNvSpPr>
            <p:nvPr/>
          </p:nvSpPr>
          <p:spPr bwMode="auto">
            <a:xfrm flipH="1" flipV="1">
              <a:off x="4422" y="3219"/>
              <a:ext cx="0"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21" name="Line 24"/>
            <p:cNvSpPr>
              <a:spLocks noChangeShapeType="1"/>
            </p:cNvSpPr>
            <p:nvPr/>
          </p:nvSpPr>
          <p:spPr bwMode="auto">
            <a:xfrm flipV="1">
              <a:off x="4513" y="3300"/>
              <a:ext cx="19" cy="13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22" name="Line 25"/>
            <p:cNvSpPr>
              <a:spLocks noChangeShapeType="1"/>
            </p:cNvSpPr>
            <p:nvPr/>
          </p:nvSpPr>
          <p:spPr bwMode="auto">
            <a:xfrm flipV="1">
              <a:off x="4589" y="3203"/>
              <a:ext cx="74" cy="2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23" name="Line 26"/>
            <p:cNvSpPr>
              <a:spLocks noChangeShapeType="1"/>
            </p:cNvSpPr>
            <p:nvPr/>
          </p:nvSpPr>
          <p:spPr bwMode="auto">
            <a:xfrm flipV="1">
              <a:off x="4680" y="3301"/>
              <a:ext cx="89" cy="1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128027" name="Text Box 27"/>
          <p:cNvSpPr txBox="1">
            <a:spLocks noChangeArrowheads="1"/>
          </p:cNvSpPr>
          <p:nvPr/>
        </p:nvSpPr>
        <p:spPr bwMode="auto">
          <a:xfrm>
            <a:off x="1371344" y="2660626"/>
            <a:ext cx="1295400" cy="396875"/>
          </a:xfrm>
          <a:prstGeom prst="rect">
            <a:avLst/>
          </a:prstGeom>
          <a:noFill/>
          <a:ln w="9525" algn="ctr">
            <a:noFill/>
            <a:miter lim="800000"/>
            <a:headEnd/>
            <a:tailEnd/>
          </a:ln>
          <a:effectLst/>
        </p:spPr>
        <p:txBody>
          <a:bodyPr>
            <a:spAutoFit/>
          </a:bodyPr>
          <a:lstStyle/>
          <a:p>
            <a:pPr algn="ctr">
              <a:spcBef>
                <a:spcPct val="50000"/>
              </a:spcBef>
              <a:defRPr/>
            </a:pPr>
            <a:r>
              <a:rPr kumimoji="0" lang="zh-CN" altLang="en-US" sz="2000" dirty="0">
                <a:solidFill>
                  <a:schemeClr val="tx2"/>
                </a:solidFill>
                <a:effectLst>
                  <a:outerShdw blurRad="38100" dist="38100" dir="2700000" algn="tl">
                    <a:srgbClr val="000000"/>
                  </a:outerShdw>
                </a:effectLst>
                <a:latin typeface="Tahoma" pitchFamily="34" charset="0"/>
                <a:ea typeface="华文楷体" pitchFamily="2" charset="-122"/>
              </a:rPr>
              <a:t>光滑曲面</a:t>
            </a:r>
          </a:p>
        </p:txBody>
      </p:sp>
      <p:sp>
        <p:nvSpPr>
          <p:cNvPr id="128028" name="Text Box 28"/>
          <p:cNvSpPr txBox="1">
            <a:spLocks noChangeArrowheads="1"/>
          </p:cNvSpPr>
          <p:nvPr/>
        </p:nvSpPr>
        <p:spPr bwMode="auto">
          <a:xfrm>
            <a:off x="3746244" y="2733651"/>
            <a:ext cx="1295400" cy="396875"/>
          </a:xfrm>
          <a:prstGeom prst="rect">
            <a:avLst/>
          </a:prstGeom>
          <a:noFill/>
          <a:ln w="9525" algn="ctr">
            <a:noFill/>
            <a:miter lim="800000"/>
            <a:headEnd/>
            <a:tailEnd/>
          </a:ln>
          <a:effectLst/>
        </p:spPr>
        <p:txBody>
          <a:bodyPr>
            <a:spAutoFit/>
          </a:bodyPr>
          <a:lstStyle/>
          <a:p>
            <a:pPr algn="ctr">
              <a:spcBef>
                <a:spcPct val="50000"/>
              </a:spcBef>
              <a:defRPr/>
            </a:pPr>
            <a:r>
              <a:rPr kumimoji="0" lang="zh-CN" altLang="en-US" sz="2000">
                <a:solidFill>
                  <a:schemeClr val="tx2"/>
                </a:solidFill>
                <a:effectLst>
                  <a:outerShdw blurRad="38100" dist="38100" dir="2700000" algn="tl">
                    <a:srgbClr val="000000"/>
                  </a:outerShdw>
                </a:effectLst>
                <a:latin typeface="Tahoma" pitchFamily="34" charset="0"/>
                <a:ea typeface="华文楷体" pitchFamily="2" charset="-122"/>
              </a:rPr>
              <a:t>凹凸纹理</a:t>
            </a:r>
          </a:p>
        </p:txBody>
      </p:sp>
      <p:sp>
        <p:nvSpPr>
          <p:cNvPr id="128029" name="Text Box 29"/>
          <p:cNvSpPr txBox="1">
            <a:spLocks noChangeArrowheads="1"/>
          </p:cNvSpPr>
          <p:nvPr/>
        </p:nvSpPr>
        <p:spPr bwMode="auto">
          <a:xfrm>
            <a:off x="6267194" y="2733651"/>
            <a:ext cx="1439862" cy="396875"/>
          </a:xfrm>
          <a:prstGeom prst="rect">
            <a:avLst/>
          </a:prstGeom>
          <a:noFill/>
          <a:ln w="9525" algn="ctr">
            <a:noFill/>
            <a:miter lim="800000"/>
            <a:headEnd/>
            <a:tailEnd/>
          </a:ln>
          <a:effectLst/>
        </p:spPr>
        <p:txBody>
          <a:bodyPr>
            <a:spAutoFit/>
          </a:bodyPr>
          <a:lstStyle/>
          <a:p>
            <a:pPr algn="ctr">
              <a:spcBef>
                <a:spcPct val="50000"/>
              </a:spcBef>
              <a:defRPr/>
            </a:pPr>
            <a:r>
              <a:rPr kumimoji="0" lang="zh-CN" altLang="en-US" sz="2000">
                <a:solidFill>
                  <a:schemeClr val="tx2"/>
                </a:solidFill>
                <a:effectLst>
                  <a:outerShdw blurRad="38100" dist="38100" dir="2700000" algn="tl">
                    <a:srgbClr val="000000"/>
                  </a:outerShdw>
                </a:effectLst>
                <a:latin typeface="Tahoma" pitchFamily="34" charset="0"/>
                <a:ea typeface="华文楷体" pitchFamily="2" charset="-122"/>
              </a:rPr>
              <a:t>映射后</a:t>
            </a:r>
          </a:p>
        </p:txBody>
      </p:sp>
      <p:sp>
        <p:nvSpPr>
          <p:cNvPr id="128030" name="Text Box 30"/>
          <p:cNvSpPr txBox="1">
            <a:spLocks noChangeArrowheads="1"/>
          </p:cNvSpPr>
          <p:nvPr/>
        </p:nvSpPr>
        <p:spPr bwMode="auto">
          <a:xfrm>
            <a:off x="795081" y="1941489"/>
            <a:ext cx="576263" cy="396875"/>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2000" dirty="0">
                <a:solidFill>
                  <a:schemeClr val="tx2"/>
                </a:solidFill>
                <a:effectLst>
                  <a:outerShdw blurRad="38100" dist="38100" dir="2700000" algn="tl">
                    <a:srgbClr val="C0C0C0"/>
                  </a:outerShdw>
                </a:effectLst>
                <a:ea typeface="隶书" panose="02010509060101010101" pitchFamily="49" charset="-122"/>
              </a:rPr>
              <a:t>P</a:t>
            </a:r>
          </a:p>
        </p:txBody>
      </p:sp>
      <p:sp>
        <p:nvSpPr>
          <p:cNvPr id="128031" name="Text Box 31"/>
          <p:cNvSpPr txBox="1">
            <a:spLocks noChangeArrowheads="1"/>
          </p:cNvSpPr>
          <p:nvPr/>
        </p:nvSpPr>
        <p:spPr bwMode="auto">
          <a:xfrm>
            <a:off x="2954081" y="1797026"/>
            <a:ext cx="576263" cy="396875"/>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2000">
                <a:solidFill>
                  <a:schemeClr val="tx2"/>
                </a:solidFill>
                <a:effectLst>
                  <a:outerShdw blurRad="38100" dist="38100" dir="2700000" algn="tl">
                    <a:srgbClr val="C0C0C0"/>
                  </a:outerShdw>
                </a:effectLst>
                <a:ea typeface="隶书" panose="02010509060101010101" pitchFamily="49" charset="-122"/>
              </a:rPr>
              <a:t>F</a:t>
            </a:r>
          </a:p>
        </p:txBody>
      </p:sp>
      <p:sp>
        <p:nvSpPr>
          <p:cNvPr id="128032" name="Text Box 32"/>
          <p:cNvSpPr txBox="1">
            <a:spLocks noChangeArrowheads="1"/>
          </p:cNvSpPr>
          <p:nvPr/>
        </p:nvSpPr>
        <p:spPr bwMode="auto">
          <a:xfrm>
            <a:off x="5748316" y="1652564"/>
            <a:ext cx="576262" cy="396875"/>
          </a:xfrm>
          <a:prstGeom prst="rect">
            <a:avLst/>
          </a:prstGeom>
          <a:noFill/>
          <a:ln w="9525" algn="ctr">
            <a:noFill/>
            <a:miter lim="800000"/>
            <a:headEnd/>
            <a:tailEnd/>
          </a:ln>
          <a:effectLst/>
        </p:spPr>
        <p:txBody>
          <a:bodyPr>
            <a:spAutoFit/>
          </a:bodyPr>
          <a:lstStyle/>
          <a:p>
            <a:pPr algn="ctr">
              <a:spcBef>
                <a:spcPct val="50000"/>
              </a:spcBef>
              <a:defRPr/>
            </a:pPr>
            <a:r>
              <a:rPr kumimoji="0" lang="en-US" altLang="zh-CN" sz="2000" dirty="0" smtClean="0">
                <a:solidFill>
                  <a:schemeClr val="tx2"/>
                </a:solidFill>
                <a:effectLst>
                  <a:outerShdw blurRad="38100" dist="38100" dir="2700000" algn="tl">
                    <a:srgbClr val="000000"/>
                  </a:outerShdw>
                </a:effectLst>
                <a:ea typeface="隶书" pitchFamily="49" charset="-122"/>
              </a:rPr>
              <a:t>P’</a:t>
            </a:r>
            <a:endParaRPr kumimoji="0" lang="en-US" altLang="zh-CN" sz="2000" dirty="0">
              <a:solidFill>
                <a:schemeClr val="tx2"/>
              </a:solidFill>
              <a:effectLst>
                <a:outerShdw blurRad="38100" dist="38100" dir="2700000" algn="tl">
                  <a:srgbClr val="000000"/>
                </a:outerShdw>
              </a:effectLst>
              <a:ea typeface="隶书" pitchFamily="49" charset="-122"/>
            </a:endParaRPr>
          </a:p>
        </p:txBody>
      </p:sp>
      <p:sp>
        <p:nvSpPr>
          <p:cNvPr id="128033" name="Text Box 33"/>
          <p:cNvSpPr txBox="1">
            <a:spLocks noChangeArrowheads="1"/>
          </p:cNvSpPr>
          <p:nvPr/>
        </p:nvSpPr>
        <p:spPr bwMode="auto">
          <a:xfrm>
            <a:off x="2882644" y="2157389"/>
            <a:ext cx="431800" cy="707886"/>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4000" b="1" dirty="0">
                <a:solidFill>
                  <a:srgbClr val="FF0000"/>
                </a:solidFill>
                <a:effectLst>
                  <a:outerShdw blurRad="38100" dist="38100" dir="2700000" algn="tl">
                    <a:srgbClr val="C0C0C0"/>
                  </a:outerShdw>
                </a:effectLst>
                <a:ea typeface="隶书" panose="02010509060101010101" pitchFamily="49" charset="-122"/>
              </a:rPr>
              <a:t>+</a:t>
            </a:r>
          </a:p>
        </p:txBody>
      </p:sp>
      <p:sp>
        <p:nvSpPr>
          <p:cNvPr id="128034" name="Text Box 34"/>
          <p:cNvSpPr txBox="1">
            <a:spLocks noChangeArrowheads="1"/>
          </p:cNvSpPr>
          <p:nvPr/>
        </p:nvSpPr>
        <p:spPr bwMode="auto">
          <a:xfrm>
            <a:off x="5546469" y="2228826"/>
            <a:ext cx="431800" cy="707886"/>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4000" dirty="0">
                <a:solidFill>
                  <a:srgbClr val="FF0000"/>
                </a:solidFill>
                <a:effectLst>
                  <a:outerShdw blurRad="38100" dist="38100" dir="2700000" algn="tl">
                    <a:srgbClr val="C0C0C0"/>
                  </a:outerShdw>
                </a:effectLst>
                <a:ea typeface="隶书" panose="02010509060101010101" pitchFamily="49" charset="-122"/>
              </a:rPr>
              <a:t>=</a:t>
            </a:r>
          </a:p>
        </p:txBody>
      </p:sp>
      <p:pic>
        <p:nvPicPr>
          <p:cNvPr id="53" name="Picture 2" descr="Bump_Ear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533" y="3297074"/>
            <a:ext cx="3580720" cy="268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4" name="Object 6"/>
          <p:cNvGraphicFramePr>
            <a:graphicFrameLocks noChangeAspect="1"/>
          </p:cNvGraphicFramePr>
          <p:nvPr>
            <p:extLst>
              <p:ext uri="{D42A27DB-BD31-4B8C-83A1-F6EECF244321}">
                <p14:modId xmlns:p14="http://schemas.microsoft.com/office/powerpoint/2010/main" val="3844632862"/>
              </p:ext>
            </p:extLst>
          </p:nvPr>
        </p:nvGraphicFramePr>
        <p:xfrm>
          <a:off x="568298" y="3297074"/>
          <a:ext cx="3058320" cy="2595059"/>
        </p:xfrm>
        <a:graphic>
          <a:graphicData uri="http://schemas.openxmlformats.org/presentationml/2006/ole">
            <mc:AlternateContent xmlns:mc="http://schemas.openxmlformats.org/markup-compatibility/2006">
              <mc:Choice xmlns:v="urn:schemas-microsoft-com:vml" Requires="v">
                <p:oleObj spid="_x0000_s7174" name="位图图像" r:id="rId4" imgW="4019048" imgH="2561905" progId="Paint.Picture">
                  <p:embed/>
                </p:oleObj>
              </mc:Choice>
              <mc:Fallback>
                <p:oleObj name="位图图像" r:id="rId4" imgW="4019048" imgH="2561905"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298" y="3297074"/>
                        <a:ext cx="3058320" cy="2595059"/>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6461188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0" y="404813"/>
            <a:ext cx="91440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en-US" altLang="zh-CN" sz="3200" b="1">
                <a:solidFill>
                  <a:srgbClr val="000000"/>
                </a:solidFill>
                <a:latin typeface="Times New Roman" panose="02020603050405020304" pitchFamily="18" charset="0"/>
                <a:ea typeface="华文新魏" panose="02010800040101010101" pitchFamily="2" charset="-122"/>
              </a:rPr>
              <a:t> </a:t>
            </a:r>
            <a:r>
              <a:rPr kumimoji="1" lang="en-US" altLang="zh-CN" sz="2800" b="1">
                <a:solidFill>
                  <a:srgbClr val="000000"/>
                </a:solidFill>
                <a:latin typeface="宋体" panose="02010600030101010101" pitchFamily="2" charset="-122"/>
              </a:rPr>
              <a:t>§</a:t>
            </a:r>
            <a:r>
              <a:rPr kumimoji="1" lang="en-US" altLang="zh-CN" sz="3200" b="1">
                <a:solidFill>
                  <a:srgbClr val="000000"/>
                </a:solidFill>
                <a:latin typeface="Times New Roman" panose="02020603050405020304" pitchFamily="18" charset="0"/>
                <a:ea typeface="华文新魏" panose="02010800040101010101" pitchFamily="2" charset="-122"/>
              </a:rPr>
              <a:t>8.5.4  </a:t>
            </a:r>
            <a:r>
              <a:rPr kumimoji="1" lang="zh-CN" altLang="en-US" sz="3200" b="1">
                <a:solidFill>
                  <a:srgbClr val="000000"/>
                </a:solidFill>
                <a:latin typeface="Times New Roman" panose="02020603050405020304" pitchFamily="18" charset="0"/>
                <a:ea typeface="华文新魏" panose="02010800040101010101" pitchFamily="2" charset="-122"/>
              </a:rPr>
              <a:t>环境</a:t>
            </a:r>
            <a:r>
              <a:rPr kumimoji="1" lang="zh-TW" altLang="en-US" sz="3200" b="1">
                <a:solidFill>
                  <a:srgbClr val="000000"/>
                </a:solidFill>
                <a:latin typeface="Times New Roman" panose="02020603050405020304" pitchFamily="18" charset="0"/>
                <a:ea typeface="华文新魏" panose="02010800040101010101" pitchFamily="2" charset="-122"/>
              </a:rPr>
              <a:t>映射</a:t>
            </a:r>
            <a:r>
              <a:rPr kumimoji="1" lang="zh-CN" altLang="en-US" sz="3200" b="1">
                <a:solidFill>
                  <a:srgbClr val="000000"/>
                </a:solidFill>
                <a:latin typeface="Times New Roman" panose="02020603050405020304" pitchFamily="18" charset="0"/>
                <a:ea typeface="华文新魏" panose="02010800040101010101" pitchFamily="2" charset="-122"/>
              </a:rPr>
              <a:t> </a:t>
            </a:r>
          </a:p>
        </p:txBody>
      </p:sp>
      <p:sp>
        <p:nvSpPr>
          <p:cNvPr id="92163" name="Rectangle 3"/>
          <p:cNvSpPr>
            <a:spLocks noChangeArrowheads="1"/>
          </p:cNvSpPr>
          <p:nvPr/>
        </p:nvSpPr>
        <p:spPr bwMode="auto">
          <a:xfrm>
            <a:off x="0" y="981075"/>
            <a:ext cx="9036050" cy="525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环境映射技术首先由</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Blinn</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和</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Newell</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在</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1976</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年提出。</a:t>
            </a:r>
          </a:p>
          <a:p>
            <a:pPr algn="just" eaLnBrk="1" hangingPunct="1"/>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环境映射技术从本质上讲是</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种颜色映射技术。它适用于这样的场景绘制，其他的物体和光源离当前被绘制的物体比较远。</a:t>
            </a:r>
          </a:p>
          <a:p>
            <a:pPr algn="just" eaLnBrk="1" hangingPunct="1"/>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它使用的纹理图像是当前被绘制物体周边的景物图像，这可以通过对真实场景拍照或由真实感图形绘制系统绘制而成。</a:t>
            </a:r>
          </a:p>
          <a:p>
            <a:pPr algn="just" eaLnBrk="1" hangingPunct="1"/>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为实现物体和纹理图像之间的对应关系，环境映射采取两个阶段的纹理映射，</a:t>
            </a:r>
          </a:p>
          <a:p>
            <a:pPr algn="just" eaLnBrk="1" hangingPunct="1"/>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①</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将纹理图像映射到一个简单的三维面上，如平面、球面、圆柱面、立方体表面；</a:t>
            </a:r>
          </a:p>
          <a:p>
            <a:pPr algn="just" eaLnBrk="1" hangingPunct="1"/>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②</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再将结果映射到最终的三维物体表面。</a:t>
            </a:r>
          </a:p>
          <a:p>
            <a:pPr algn="just" eaLnBrk="1" hangingPunct="1"/>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环境映射技术难以获得物体表面各入射点处精确的环境映照，环境映射对远距离物体镜面反射的模拟比较有效。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box(in)">
                                      <p:cBhvr>
                                        <p:cTn id="7" dur="10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Text Box 3"/>
          <p:cNvSpPr txBox="1">
            <a:spLocks noChangeArrowheads="1"/>
          </p:cNvSpPr>
          <p:nvPr/>
        </p:nvSpPr>
        <p:spPr bwMode="auto">
          <a:xfrm>
            <a:off x="942975" y="300743"/>
            <a:ext cx="7924800" cy="1200329"/>
          </a:xfrm>
          <a:prstGeom prst="rect">
            <a:avLst/>
          </a:prstGeom>
          <a:noFill/>
          <a:ln w="9525">
            <a:noFill/>
            <a:miter lim="800000"/>
            <a:headEnd/>
            <a:tailEnd/>
          </a:ln>
          <a:effectLst/>
        </p:spPr>
        <p:txBody>
          <a:bodyPr>
            <a:spAutoFit/>
          </a:bodyPr>
          <a:lstStyle/>
          <a:p>
            <a:pPr>
              <a:spcBef>
                <a:spcPct val="50000"/>
              </a:spcBef>
              <a:defRPr/>
            </a:pPr>
            <a:r>
              <a:rPr kumimoji="0" lang="zh-CN" altLang="en-US" sz="2400" dirty="0">
                <a:effectLst>
                  <a:outerShdw blurRad="38100" dist="38100" dir="2700000" algn="tl">
                    <a:srgbClr val="FFFFFF"/>
                  </a:outerShdw>
                </a:effectLst>
                <a:latin typeface="Tahoma" pitchFamily="34" charset="0"/>
                <a:ea typeface="楷体_GB2312" pitchFamily="49" charset="-122"/>
              </a:rPr>
              <a:t>环境映射</a:t>
            </a:r>
            <a:r>
              <a:rPr kumimoji="0" lang="zh-CN" altLang="en-US" sz="2400" dirty="0">
                <a:solidFill>
                  <a:srgbClr val="FF0000"/>
                </a:solidFill>
                <a:effectLst>
                  <a:outerShdw blurRad="38100" dist="38100" dir="2700000" algn="tl">
                    <a:srgbClr val="000000"/>
                  </a:outerShdw>
                </a:effectLst>
                <a:latin typeface="Tahoma" pitchFamily="34" charset="0"/>
                <a:ea typeface="楷体_GB2312" pitchFamily="49" charset="-122"/>
              </a:rPr>
              <a:t>几何映射</a:t>
            </a:r>
            <a:r>
              <a:rPr kumimoji="0" lang="zh-CN" altLang="en-US" sz="2400" dirty="0">
                <a:effectLst>
                  <a:outerShdw blurRad="38100" dist="38100" dir="2700000" algn="tl">
                    <a:srgbClr val="FFFFFF"/>
                  </a:outerShdw>
                </a:effectLst>
                <a:latin typeface="Tahoma" pitchFamily="34" charset="0"/>
                <a:ea typeface="楷体_GB2312" pitchFamily="49" charset="-122"/>
              </a:rPr>
              <a:t>可以更精确地建立光照、阴影与表面高度之间的映射关系，从而逼真地模拟了真实环境中的凸凹效果。甚至能生成以假乱真的水波纹效果。</a:t>
            </a:r>
          </a:p>
        </p:txBody>
      </p:sp>
      <p:pic>
        <p:nvPicPr>
          <p:cNvPr id="52227" name="Picture 5" descr="1242614328_ddvip_10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 y="1808163"/>
            <a:ext cx="4622800"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2"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038" y="3622675"/>
            <a:ext cx="36258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23599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0" y="404813"/>
            <a:ext cx="914400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en-US" altLang="zh-CN" sz="3200" b="1" dirty="0">
                <a:solidFill>
                  <a:srgbClr val="000000"/>
                </a:solidFill>
                <a:latin typeface="Times New Roman" panose="02020603050405020304" pitchFamily="18" charset="0"/>
                <a:ea typeface="华文新魏" panose="02010800040101010101" pitchFamily="2" charset="-122"/>
              </a:rPr>
              <a:t> §8.6  OpenGL</a:t>
            </a:r>
            <a:r>
              <a:rPr kumimoji="1" lang="zh-CN" altLang="en-US" sz="3200" b="1" dirty="0">
                <a:solidFill>
                  <a:srgbClr val="000000"/>
                </a:solidFill>
                <a:latin typeface="Times New Roman" panose="02020603050405020304" pitchFamily="18" charset="0"/>
                <a:ea typeface="华文新魏" panose="02010800040101010101" pitchFamily="2" charset="-122"/>
              </a:rPr>
              <a:t>真实感图形 </a:t>
            </a:r>
          </a:p>
          <a:p>
            <a:pPr eaLnBrk="1" hangingPunct="1">
              <a:lnSpc>
                <a:spcPct val="110000"/>
              </a:lnSpc>
            </a:pPr>
            <a:r>
              <a:rPr kumimoji="1" lang="en-US" altLang="zh-CN" sz="3200" b="1" dirty="0" smtClean="0">
                <a:solidFill>
                  <a:srgbClr val="FF0000"/>
                </a:solidFill>
                <a:latin typeface="Times New Roman" panose="02020603050405020304" pitchFamily="18" charset="0"/>
                <a:ea typeface="华文新魏" panose="02010800040101010101" pitchFamily="2" charset="-122"/>
              </a:rPr>
              <a:t>8.6.1   </a:t>
            </a:r>
            <a:r>
              <a:rPr kumimoji="1" lang="en-US" altLang="zh-CN" sz="3200" b="1" dirty="0">
                <a:solidFill>
                  <a:srgbClr val="FF0000"/>
                </a:solidFill>
                <a:latin typeface="Times New Roman" panose="02020603050405020304" pitchFamily="18" charset="0"/>
                <a:ea typeface="华文新魏" panose="02010800040101010101" pitchFamily="2" charset="-122"/>
              </a:rPr>
              <a:t>OpenGL</a:t>
            </a:r>
            <a:r>
              <a:rPr kumimoji="1" lang="zh-CN" altLang="en-US" sz="3200" b="1" dirty="0">
                <a:solidFill>
                  <a:srgbClr val="FF0000"/>
                </a:solidFill>
                <a:latin typeface="Times New Roman" panose="02020603050405020304" pitchFamily="18" charset="0"/>
                <a:ea typeface="华文新魏" panose="02010800040101010101" pitchFamily="2" charset="-122"/>
              </a:rPr>
              <a:t>光照函数 </a:t>
            </a:r>
          </a:p>
        </p:txBody>
      </p:sp>
      <p:sp>
        <p:nvSpPr>
          <p:cNvPr id="93187" name="Rectangle 3"/>
          <p:cNvSpPr>
            <a:spLocks noChangeArrowheads="1"/>
          </p:cNvSpPr>
          <p:nvPr/>
        </p:nvSpPr>
        <p:spPr bwMode="auto">
          <a:xfrm>
            <a:off x="0" y="1628775"/>
            <a:ext cx="8996363" cy="207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在</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OpenGL</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简化光照模型中将光照分为</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4</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个独立部分：辐射光、环境光、漫反射光和镜面反射光。光源的使用包括定义光源和启用光源两个过程。光源有很多特性，如颜色、位置、方向等。不同特性的光源作用在物体上的效果也不一样。定义</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个光源的过程就是设定光源的各种特性。</a:t>
            </a:r>
          </a:p>
        </p:txBody>
      </p:sp>
      <p:sp>
        <p:nvSpPr>
          <p:cNvPr id="93188" name="Rectangle 4"/>
          <p:cNvSpPr>
            <a:spLocks noChangeArrowheads="1"/>
          </p:cNvSpPr>
          <p:nvPr/>
        </p:nvSpPr>
        <p:spPr bwMode="auto">
          <a:xfrm>
            <a:off x="0" y="3716338"/>
            <a:ext cx="9036050" cy="247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 </a:t>
            </a:r>
            <a:r>
              <a:rPr kumimoji="1" lang="zh-TW"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建立光源</a:t>
            </a:r>
            <a:endPar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algn="just" eaLnBrk="1" hangingPunct="1"/>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OpenGL</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中将光源的位置分为两类：一类是离场景无限远处的方向光源，认为方向光源发出的光投射到物体表面是平行的，如现实生活中的太阳光；另一类是物体附近的位置光源，它的具体位置决定了它对场景的光照效果，尤其是决定了光线的投射方向，如台灯。光源位置采用齐次坐标的方式定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box(in)">
                                      <p:cBhvr>
                                        <p:cTn id="7" dur="1000"/>
                                        <p:tgtEl>
                                          <p:spTgt spid="94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80963" y="476250"/>
            <a:ext cx="8970962" cy="512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5000"/>
              </a:lnSpc>
            </a:pP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定义一个光源是由函数</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glLight ()</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实现，其作用是用来设置光源的各种参数，函数原型如下：</a:t>
            </a:r>
          </a:p>
          <a:p>
            <a:pPr algn="just" eaLnBrk="1" hangingPunct="1">
              <a:lnSpc>
                <a:spcPct val="115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void glLight{if} (GLenum light, GLenum pname, TYPE param);</a:t>
            </a:r>
          </a:p>
          <a:p>
            <a:pPr algn="just" eaLnBrk="1" hangingPunct="1">
              <a:lnSpc>
                <a:spcPct val="115000"/>
              </a:lnSpc>
            </a:pP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其中，参数</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light</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指定进行参数设置的光源，其取值可以是符号常量</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GL_LIGHTi</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来赋值以示区别。</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OpenGL</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可以支持至少</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8</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个光源，值可以是</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GL_LIGHT0</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GL_LIGHT1</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GL_LIGHT7</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algn="just" eaLnBrk="1" hangingPunct="1">
              <a:lnSpc>
                <a:spcPct val="115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参数</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pname</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指定对光源设置何种属性，其取值参见表</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8.2</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。参数</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param</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根据光源</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light</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的</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pname</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属性来为该特性设置不同的取值。在非矢量版本中，它是一个数值，而矢量版本中，它是一个指针，指向一个保存了属性值的数组。</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212725" y="455613"/>
            <a:ext cx="8726488" cy="580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）点光源的颜色</a:t>
            </a:r>
          </a:p>
          <a:p>
            <a:pPr algn="just" eaLnBrk="1" hangingPunct="1">
              <a:lnSpc>
                <a:spcPct val="120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点光源的颜色由环境光、漫反射光和镜面光分量组合而成，在</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OpenGL</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中分别使用</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GL_AMBIENT</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GL_DIFFUSE</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和</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GL_SPECULAR</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指定。其中，漫反射光成分对物体的影响最大。</a:t>
            </a:r>
          </a:p>
          <a:p>
            <a:pPr algn="just" eaLnBrk="1" hangingPunct="1">
              <a:lnSpc>
                <a:spcPct val="120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）点光源的位置和类型</a:t>
            </a:r>
          </a:p>
          <a:p>
            <a:pPr algn="just" eaLnBrk="1" hangingPunct="1">
              <a:lnSpc>
                <a:spcPct val="120000"/>
              </a:lnSpc>
            </a:pP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点光源的位置使用属性</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GL_POSITION</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指定，该属性的值是一个由</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4</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个值组成的矢量（</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x</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y</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z</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）。其中，如果</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值为</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0</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，表示指定的是一个离场景无穷远的光源，（</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x</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y</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z</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）指定了光源的方向，这种光源被称为方向光源，发出的是平行光；如果</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值为</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，表示指定的是一个离场景较近的光源，（</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x</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y</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z</a:t>
            </a:r>
            <a:r>
              <a:rPr kumimoji="1" lang="zh-CN" altLang="en-US" sz="26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）指定了光源的位置，这种光源称为定位光源。 </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107950" y="100013"/>
            <a:ext cx="8809908" cy="628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kumimoji="1" lang="en-US" altLang="zh-CN" sz="26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2 </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聚光灯</a:t>
            </a:r>
          </a:p>
          <a:p>
            <a:pPr algn="just" eaLnBrk="1" hangingPunct="1">
              <a:lnSpc>
                <a:spcPct val="120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当点光源定义为定位光源时，默认情况下，光源向所有的方向发光。但通过将发射光限定在圆锥体内，可以使定位光源变成聚光灯。属性</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GL_SPOT_CUTOFF</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用于定义聚光截止角，即光锥体轴线与母线之间的夹角，它的值只有锥体顶角值的</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1/2</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。聚光截止角的默认值为</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180.0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，意味着沿所有方向发射光线。除默认值外，聚光截止角的取值范围为</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[0.0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90.0]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GL_SPOT_DIRECTION</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属性指定聚光灯光锥轴线的方向，其默认值是（</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0.0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0.0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），即光线指向</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z</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轴负向。而</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GL_SPOT_EXPONENT</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属性可以指定聚光灯光锥体内的光线聚集程度，其默认值为</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。在光锥的轴线处，光强最大，从轴线向母线移动时，光强会不断衰减，衰减的系数是：轴线与照射到顶点的光线之间夹角余弦值的聚光指数次方。</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OBJ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3" y="157321"/>
            <a:ext cx="9117447" cy="618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250825" y="404813"/>
            <a:ext cx="8280400" cy="547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3</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光强度衰减</a:t>
            </a:r>
          </a:p>
          <a:p>
            <a:pPr eaLnBrk="1" hangingPunct="1">
              <a:lnSpc>
                <a:spcPct val="120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OpenGL</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可以通过设置三种衰减因子来模拟对位置光源的衰减过程，对方向光源不做衰减处理。</a:t>
            </a:r>
          </a:p>
          <a:p>
            <a:pPr eaLnBrk="1" hangingPunct="1">
              <a:lnSpc>
                <a:spcPct val="120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属性      </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GL_CONSTANT_ATTENUATION</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hangingPunct="1">
              <a:lnSpc>
                <a:spcPct val="120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GL_LINEAR_ATTENUATION</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hangingPunct="1">
              <a:lnSpc>
                <a:spcPct val="120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GL_QUADRATIC_ATTENUATION</a:t>
            </a:r>
          </a:p>
          <a:p>
            <a:pPr eaLnBrk="1" hangingPunct="1">
              <a:lnSpc>
                <a:spcPct val="120000"/>
              </a:lnSpc>
            </a:pP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分别指定了衰减系数</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c0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c1</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和</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c2</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，用于指定光强度的衰减。</a:t>
            </a:r>
          </a:p>
          <a:p>
            <a:pPr eaLnBrk="1" hangingPunct="1">
              <a:lnSpc>
                <a:spcPct val="120000"/>
              </a:lnSpc>
            </a:pP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0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glLightfv</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(GL_LIGHT0</a:t>
            </a: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GL_CONSTANT_ATTENUATION</a:t>
            </a: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2.0)</a:t>
            </a: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p>
          <a:p>
            <a:pPr eaLnBrk="1" hangingPunct="1">
              <a:lnSpc>
                <a:spcPct val="120000"/>
              </a:lnSpc>
            </a:pP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0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glLightfv</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(GL_LIGHT0</a:t>
            </a: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GL_LINER_ATTENUATION</a:t>
            </a: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1.0)</a:t>
            </a: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p>
          <a:p>
            <a:pPr eaLnBrk="1" hangingPunct="1">
              <a:lnSpc>
                <a:spcPct val="120000"/>
              </a:lnSpc>
            </a:pP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000" dirty="0" err="1">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glLightfv</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(GL_LIGHT0</a:t>
            </a: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GL_QUADRATIC_ATTENUATION</a:t>
            </a: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0.3)</a:t>
            </a: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hangingPunct="1">
              <a:lnSpc>
                <a:spcPct val="120000"/>
              </a:lnSpc>
            </a:pPr>
            <a:r>
              <a:rPr kumimoji="1" lang="zh-CN" altLang="en-US"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以上三行程序分别将光源</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GL_LIGHT0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的常数衰减因子设为</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，线性衰减因子设为</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1.0</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，二次衰减因子设为</a:t>
            </a:r>
            <a:r>
              <a:rPr kumimoji="1" lang="en-US" altLang="zh-CN"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0. 3</a:t>
            </a:r>
            <a:r>
              <a:rPr kumimoji="1" lang="zh-CN" altLang="en-US" sz="26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OBJ0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5" y="0"/>
            <a:ext cx="4994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5454</Words>
  <Application>Microsoft Office PowerPoint</Application>
  <PresentationFormat>全屏显示(4:3)</PresentationFormat>
  <Paragraphs>392</Paragraphs>
  <Slides>81</Slides>
  <Notes>0</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105" baseType="lpstr">
      <vt:lpstr>Arial Unicode MS</vt:lpstr>
      <vt:lpstr>HT</vt:lpstr>
      <vt:lpstr>方正综艺简体</vt:lpstr>
      <vt:lpstr>黑体</vt:lpstr>
      <vt:lpstr>华文琥珀</vt:lpstr>
      <vt:lpstr>华文楷体</vt:lpstr>
      <vt:lpstr>华文新魏</vt:lpstr>
      <vt:lpstr>华文中宋</vt:lpstr>
      <vt:lpstr>楷体_GB2312</vt:lpstr>
      <vt:lpstr>隶书</vt:lpstr>
      <vt:lpstr>宋体</vt:lpstr>
      <vt:lpstr>微软雅黑</vt:lpstr>
      <vt:lpstr>Arial</vt:lpstr>
      <vt:lpstr>Arial Black</vt:lpstr>
      <vt:lpstr>Calibri</vt:lpstr>
      <vt:lpstr>Calibri Light</vt:lpstr>
      <vt:lpstr>Impact</vt:lpstr>
      <vt:lpstr>Symbol</vt:lpstr>
      <vt:lpstr>Tahoma</vt:lpstr>
      <vt:lpstr>Times New Roman</vt:lpstr>
      <vt:lpstr>Verdana</vt:lpstr>
      <vt:lpstr>Wingdings</vt:lpstr>
      <vt:lpstr>Office 主题</vt:lpstr>
      <vt:lpstr>位图图像</vt:lpstr>
      <vt:lpstr>PowerPoint 演示文稿</vt:lpstr>
      <vt:lpstr>PowerPoint 演示文稿</vt:lpstr>
      <vt:lpstr>第8章：真实感图形技术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Wireframe Model</vt:lpstr>
      <vt:lpstr>Solid Model</vt:lpstr>
      <vt:lpstr>Flat Shading</vt:lpstr>
      <vt:lpstr>Gouraud Shading</vt:lpstr>
      <vt:lpstr>Gouraud Shading</vt:lpstr>
      <vt:lpstr>Gouraud Shading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Phong Shading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多光源的效果</vt:lpstr>
      <vt:lpstr>颜色纹理</vt:lpstr>
      <vt:lpstr>光线跟踪效果</vt:lpstr>
      <vt:lpstr>第8章：真实感图形技术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不同的纹理投影</vt:lpstr>
      <vt:lpstr>不同的纹理投影可以应用于一个物体</vt:lpstr>
      <vt:lpstr>处理上述问题的常用对应函数</vt:lpstr>
      <vt:lpstr>例子</vt:lpstr>
      <vt:lpstr>PowerPoint 演示文稿</vt:lpstr>
      <vt:lpstr>PowerPoint 演示文稿</vt:lpstr>
      <vt:lpstr>几何纹理映射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@teliss</dc:creator>
  <cp:lastModifiedBy>Yan Ming</cp:lastModifiedBy>
  <cp:revision>552</cp:revision>
  <dcterms:created xsi:type="dcterms:W3CDTF">2013-10-18T12:56:00Z</dcterms:created>
  <dcterms:modified xsi:type="dcterms:W3CDTF">2018-11-26T09:05:50Z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